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313" r:id="rId2"/>
    <p:sldId id="264" r:id="rId3"/>
    <p:sldId id="287" r:id="rId4"/>
    <p:sldId id="314" r:id="rId5"/>
    <p:sldId id="315" r:id="rId6"/>
    <p:sldId id="260" r:id="rId7"/>
    <p:sldId id="296" r:id="rId8"/>
    <p:sldId id="297" r:id="rId9"/>
    <p:sldId id="298" r:id="rId10"/>
    <p:sldId id="299" r:id="rId11"/>
    <p:sldId id="304" r:id="rId12"/>
    <p:sldId id="307" r:id="rId13"/>
    <p:sldId id="309" r:id="rId14"/>
    <p:sldId id="322" r:id="rId15"/>
    <p:sldId id="320" r:id="rId16"/>
    <p:sldId id="321" r:id="rId17"/>
    <p:sldId id="318"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autoAdjust="0"/>
    <p:restoredTop sz="94642" autoAdjust="0"/>
  </p:normalViewPr>
  <p:slideViewPr>
    <p:cSldViewPr>
      <p:cViewPr varScale="1">
        <p:scale>
          <a:sx n="82" d="100"/>
          <a:sy n="82" d="100"/>
        </p:scale>
        <p:origin x="-1474" y="-91"/>
      </p:cViewPr>
      <p:guideLst>
        <p:guide orient="horz" pos="2160"/>
        <p:guide pos="2880"/>
      </p:guideLst>
    </p:cSldViewPr>
  </p:slideViewPr>
  <p:outlineViewPr>
    <p:cViewPr>
      <p:scale>
        <a:sx n="33" d="100"/>
        <a:sy n="33" d="100"/>
      </p:scale>
      <p:origin x="36" y="5810"/>
    </p:cViewPr>
  </p:outlin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4A17F0B-3B45-4721-8FDA-3807EBD91202}" type="doc">
      <dgm:prSet loTypeId="urn:microsoft.com/office/officeart/2005/8/layout/default#1" loCatId="list" qsTypeId="urn:microsoft.com/office/officeart/2005/8/quickstyle/simple1" qsCatId="simple" csTypeId="urn:microsoft.com/office/officeart/2005/8/colors/accent1_2" csCatId="accent1" phldr="1"/>
      <dgm:spPr/>
      <dgm:t>
        <a:bodyPr/>
        <a:lstStyle/>
        <a:p>
          <a:endParaRPr lang="en-US"/>
        </a:p>
      </dgm:t>
    </dgm:pt>
    <dgm:pt modelId="{3D2A3B8A-22EF-483F-A9A7-989A197DA748}">
      <dgm:prSet phldrT="[Text]"/>
      <dgm:spPr/>
      <dgm:t>
        <a:bodyPr/>
        <a:lstStyle/>
        <a:p>
          <a:r>
            <a:rPr lang="en-US" dirty="0" smtClean="0"/>
            <a:t>Freely = Free</a:t>
          </a:r>
          <a:endParaRPr lang="en-US" dirty="0"/>
        </a:p>
      </dgm:t>
    </dgm:pt>
    <dgm:pt modelId="{DD7B55E1-88F6-49E3-9491-52555BB77A08}" type="parTrans" cxnId="{8F4BD009-A3A0-4BFD-A8B7-04AF03A00E1E}">
      <dgm:prSet/>
      <dgm:spPr/>
      <dgm:t>
        <a:bodyPr/>
        <a:lstStyle/>
        <a:p>
          <a:endParaRPr lang="en-US"/>
        </a:p>
      </dgm:t>
    </dgm:pt>
    <dgm:pt modelId="{9A795140-C022-46C5-9B0E-487B2631148F}" type="sibTrans" cxnId="{8F4BD009-A3A0-4BFD-A8B7-04AF03A00E1E}">
      <dgm:prSet/>
      <dgm:spPr/>
      <dgm:t>
        <a:bodyPr/>
        <a:lstStyle/>
        <a:p>
          <a:endParaRPr lang="en-US"/>
        </a:p>
      </dgm:t>
    </dgm:pt>
    <dgm:pt modelId="{6EE5A704-F201-4B4E-BB80-968BA108C751}">
      <dgm:prSet phldrT="[Text]"/>
      <dgm:spPr/>
      <dgm:t>
        <a:bodyPr/>
        <a:lstStyle/>
        <a:p>
          <a:r>
            <a:rPr lang="en-US" dirty="0" smtClean="0"/>
            <a:t>Unconditionally = Total</a:t>
          </a:r>
          <a:endParaRPr lang="en-US" dirty="0"/>
        </a:p>
      </dgm:t>
    </dgm:pt>
    <dgm:pt modelId="{F9AD65CB-71A0-4596-90EE-E09B7D147D62}" type="parTrans" cxnId="{B2535C91-9C97-4D0E-8943-DB02F5E25D7B}">
      <dgm:prSet/>
      <dgm:spPr/>
      <dgm:t>
        <a:bodyPr/>
        <a:lstStyle/>
        <a:p>
          <a:endParaRPr lang="en-US"/>
        </a:p>
      </dgm:t>
    </dgm:pt>
    <dgm:pt modelId="{09BE1962-E87A-47B6-A347-FCA75E1289FD}" type="sibTrans" cxnId="{B2535C91-9C97-4D0E-8943-DB02F5E25D7B}">
      <dgm:prSet/>
      <dgm:spPr/>
      <dgm:t>
        <a:bodyPr/>
        <a:lstStyle/>
        <a:p>
          <a:endParaRPr lang="en-US"/>
        </a:p>
      </dgm:t>
    </dgm:pt>
    <dgm:pt modelId="{93779D12-84C3-42C1-B758-AF5A66E7F52E}">
      <dgm:prSet phldrT="[Text]"/>
      <dgm:spPr/>
      <dgm:t>
        <a:bodyPr/>
        <a:lstStyle/>
        <a:p>
          <a:r>
            <a:rPr lang="en-US" dirty="0" smtClean="0"/>
            <a:t>Fidelity &amp; Indissolubility = Faithful</a:t>
          </a:r>
          <a:endParaRPr lang="en-US" dirty="0"/>
        </a:p>
      </dgm:t>
    </dgm:pt>
    <dgm:pt modelId="{C22B97EE-1ACD-4798-9356-0E14D6F3AB8E}" type="parTrans" cxnId="{D03C622D-C708-42E4-8606-24CCDF42D42E}">
      <dgm:prSet/>
      <dgm:spPr/>
      <dgm:t>
        <a:bodyPr/>
        <a:lstStyle/>
        <a:p>
          <a:endParaRPr lang="en-US"/>
        </a:p>
      </dgm:t>
    </dgm:pt>
    <dgm:pt modelId="{48A21604-41D1-4575-87B4-886398123E33}" type="sibTrans" cxnId="{D03C622D-C708-42E4-8606-24CCDF42D42E}">
      <dgm:prSet/>
      <dgm:spPr/>
      <dgm:t>
        <a:bodyPr/>
        <a:lstStyle/>
        <a:p>
          <a:endParaRPr lang="en-US"/>
        </a:p>
      </dgm:t>
    </dgm:pt>
    <dgm:pt modelId="{36521BAC-EAFD-4697-A514-99DEED187085}">
      <dgm:prSet phldrT="[Text]"/>
      <dgm:spPr/>
      <dgm:t>
        <a:bodyPr/>
        <a:lstStyle/>
        <a:p>
          <a:r>
            <a:rPr lang="en-US" dirty="0" smtClean="0"/>
            <a:t>Children = Fruitful</a:t>
          </a:r>
          <a:endParaRPr lang="en-US" dirty="0"/>
        </a:p>
      </dgm:t>
    </dgm:pt>
    <dgm:pt modelId="{4E432564-CD87-4E23-BBD6-D5528DA41949}" type="parTrans" cxnId="{5296F414-B23B-4D25-9656-2598BCA5DE3D}">
      <dgm:prSet/>
      <dgm:spPr/>
      <dgm:t>
        <a:bodyPr/>
        <a:lstStyle/>
        <a:p>
          <a:endParaRPr lang="en-US"/>
        </a:p>
      </dgm:t>
    </dgm:pt>
    <dgm:pt modelId="{304E19FD-4042-48B1-991E-54704DB32B28}" type="sibTrans" cxnId="{5296F414-B23B-4D25-9656-2598BCA5DE3D}">
      <dgm:prSet/>
      <dgm:spPr/>
      <dgm:t>
        <a:bodyPr/>
        <a:lstStyle/>
        <a:p>
          <a:endParaRPr lang="en-US"/>
        </a:p>
      </dgm:t>
    </dgm:pt>
    <dgm:pt modelId="{4E127E71-8A37-4556-ABD2-1AA4B9A9CDD5}" type="pres">
      <dgm:prSet presAssocID="{C4A17F0B-3B45-4721-8FDA-3807EBD91202}" presName="diagram" presStyleCnt="0">
        <dgm:presLayoutVars>
          <dgm:dir/>
          <dgm:resizeHandles val="exact"/>
        </dgm:presLayoutVars>
      </dgm:prSet>
      <dgm:spPr/>
      <dgm:t>
        <a:bodyPr/>
        <a:lstStyle/>
        <a:p>
          <a:endParaRPr lang="en-US"/>
        </a:p>
      </dgm:t>
    </dgm:pt>
    <dgm:pt modelId="{69583E97-A443-4583-B963-F84084833910}" type="pres">
      <dgm:prSet presAssocID="{3D2A3B8A-22EF-483F-A9A7-989A197DA748}" presName="node" presStyleLbl="node1" presStyleIdx="0" presStyleCnt="4">
        <dgm:presLayoutVars>
          <dgm:bulletEnabled val="1"/>
        </dgm:presLayoutVars>
      </dgm:prSet>
      <dgm:spPr/>
      <dgm:t>
        <a:bodyPr/>
        <a:lstStyle/>
        <a:p>
          <a:endParaRPr lang="en-US"/>
        </a:p>
      </dgm:t>
    </dgm:pt>
    <dgm:pt modelId="{FD7726D5-53B5-4543-811F-1DC7659EAE8A}" type="pres">
      <dgm:prSet presAssocID="{9A795140-C022-46C5-9B0E-487B2631148F}" presName="sibTrans" presStyleCnt="0"/>
      <dgm:spPr/>
    </dgm:pt>
    <dgm:pt modelId="{143B7056-2A4D-44F5-A302-2A1C15D6344B}" type="pres">
      <dgm:prSet presAssocID="{6EE5A704-F201-4B4E-BB80-968BA108C751}" presName="node" presStyleLbl="node1" presStyleIdx="1" presStyleCnt="4">
        <dgm:presLayoutVars>
          <dgm:bulletEnabled val="1"/>
        </dgm:presLayoutVars>
      </dgm:prSet>
      <dgm:spPr/>
      <dgm:t>
        <a:bodyPr/>
        <a:lstStyle/>
        <a:p>
          <a:endParaRPr lang="en-US"/>
        </a:p>
      </dgm:t>
    </dgm:pt>
    <dgm:pt modelId="{DEAAEE80-8230-4796-ADA8-822FD0E868D3}" type="pres">
      <dgm:prSet presAssocID="{09BE1962-E87A-47B6-A347-FCA75E1289FD}" presName="sibTrans" presStyleCnt="0"/>
      <dgm:spPr/>
    </dgm:pt>
    <dgm:pt modelId="{E295CC44-919D-48CB-85BB-114A7FB00E59}" type="pres">
      <dgm:prSet presAssocID="{93779D12-84C3-42C1-B758-AF5A66E7F52E}" presName="node" presStyleLbl="node1" presStyleIdx="2" presStyleCnt="4">
        <dgm:presLayoutVars>
          <dgm:bulletEnabled val="1"/>
        </dgm:presLayoutVars>
      </dgm:prSet>
      <dgm:spPr/>
      <dgm:t>
        <a:bodyPr/>
        <a:lstStyle/>
        <a:p>
          <a:endParaRPr lang="en-US"/>
        </a:p>
      </dgm:t>
    </dgm:pt>
    <dgm:pt modelId="{021819AF-C1AF-4B94-96EC-D11EDDBA9D78}" type="pres">
      <dgm:prSet presAssocID="{48A21604-41D1-4575-87B4-886398123E33}" presName="sibTrans" presStyleCnt="0"/>
      <dgm:spPr/>
    </dgm:pt>
    <dgm:pt modelId="{9D905135-38FB-4207-8A67-03A01A9F1243}" type="pres">
      <dgm:prSet presAssocID="{36521BAC-EAFD-4697-A514-99DEED187085}" presName="node" presStyleLbl="node1" presStyleIdx="3" presStyleCnt="4">
        <dgm:presLayoutVars>
          <dgm:bulletEnabled val="1"/>
        </dgm:presLayoutVars>
      </dgm:prSet>
      <dgm:spPr/>
      <dgm:t>
        <a:bodyPr/>
        <a:lstStyle/>
        <a:p>
          <a:endParaRPr lang="en-US"/>
        </a:p>
      </dgm:t>
    </dgm:pt>
  </dgm:ptLst>
  <dgm:cxnLst>
    <dgm:cxn modelId="{8ADBF844-CF2F-485C-810C-50A28E89D41D}" type="presOf" srcId="{36521BAC-EAFD-4697-A514-99DEED187085}" destId="{9D905135-38FB-4207-8A67-03A01A9F1243}" srcOrd="0" destOrd="0" presId="urn:microsoft.com/office/officeart/2005/8/layout/default#1"/>
    <dgm:cxn modelId="{6D91B331-4FFD-432A-8109-73CDE82701D1}" type="presOf" srcId="{3D2A3B8A-22EF-483F-A9A7-989A197DA748}" destId="{69583E97-A443-4583-B963-F84084833910}" srcOrd="0" destOrd="0" presId="urn:microsoft.com/office/officeart/2005/8/layout/default#1"/>
    <dgm:cxn modelId="{D03C622D-C708-42E4-8606-24CCDF42D42E}" srcId="{C4A17F0B-3B45-4721-8FDA-3807EBD91202}" destId="{93779D12-84C3-42C1-B758-AF5A66E7F52E}" srcOrd="2" destOrd="0" parTransId="{C22B97EE-1ACD-4798-9356-0E14D6F3AB8E}" sibTransId="{48A21604-41D1-4575-87B4-886398123E33}"/>
    <dgm:cxn modelId="{4F59964F-F246-4516-AE2D-889BD70DCB1C}" type="presOf" srcId="{93779D12-84C3-42C1-B758-AF5A66E7F52E}" destId="{E295CC44-919D-48CB-85BB-114A7FB00E59}" srcOrd="0" destOrd="0" presId="urn:microsoft.com/office/officeart/2005/8/layout/default#1"/>
    <dgm:cxn modelId="{5296F414-B23B-4D25-9656-2598BCA5DE3D}" srcId="{C4A17F0B-3B45-4721-8FDA-3807EBD91202}" destId="{36521BAC-EAFD-4697-A514-99DEED187085}" srcOrd="3" destOrd="0" parTransId="{4E432564-CD87-4E23-BBD6-D5528DA41949}" sibTransId="{304E19FD-4042-48B1-991E-54704DB32B28}"/>
    <dgm:cxn modelId="{1D241278-E77F-4EC3-948E-5E35717FA75D}" type="presOf" srcId="{6EE5A704-F201-4B4E-BB80-968BA108C751}" destId="{143B7056-2A4D-44F5-A302-2A1C15D6344B}" srcOrd="0" destOrd="0" presId="urn:microsoft.com/office/officeart/2005/8/layout/default#1"/>
    <dgm:cxn modelId="{8F4BD009-A3A0-4BFD-A8B7-04AF03A00E1E}" srcId="{C4A17F0B-3B45-4721-8FDA-3807EBD91202}" destId="{3D2A3B8A-22EF-483F-A9A7-989A197DA748}" srcOrd="0" destOrd="0" parTransId="{DD7B55E1-88F6-49E3-9491-52555BB77A08}" sibTransId="{9A795140-C022-46C5-9B0E-487B2631148F}"/>
    <dgm:cxn modelId="{B2535C91-9C97-4D0E-8943-DB02F5E25D7B}" srcId="{C4A17F0B-3B45-4721-8FDA-3807EBD91202}" destId="{6EE5A704-F201-4B4E-BB80-968BA108C751}" srcOrd="1" destOrd="0" parTransId="{F9AD65CB-71A0-4596-90EE-E09B7D147D62}" sibTransId="{09BE1962-E87A-47B6-A347-FCA75E1289FD}"/>
    <dgm:cxn modelId="{DD9A04E0-F7E6-4B1B-8FD4-4D4AE89A1E8F}" type="presOf" srcId="{C4A17F0B-3B45-4721-8FDA-3807EBD91202}" destId="{4E127E71-8A37-4556-ABD2-1AA4B9A9CDD5}" srcOrd="0" destOrd="0" presId="urn:microsoft.com/office/officeart/2005/8/layout/default#1"/>
    <dgm:cxn modelId="{368F6AB6-5143-4498-B221-A26A4D337703}" type="presParOf" srcId="{4E127E71-8A37-4556-ABD2-1AA4B9A9CDD5}" destId="{69583E97-A443-4583-B963-F84084833910}" srcOrd="0" destOrd="0" presId="urn:microsoft.com/office/officeart/2005/8/layout/default#1"/>
    <dgm:cxn modelId="{2AE35022-1952-4078-ADA7-558CBAA67B8B}" type="presParOf" srcId="{4E127E71-8A37-4556-ABD2-1AA4B9A9CDD5}" destId="{FD7726D5-53B5-4543-811F-1DC7659EAE8A}" srcOrd="1" destOrd="0" presId="urn:microsoft.com/office/officeart/2005/8/layout/default#1"/>
    <dgm:cxn modelId="{549F271F-497C-4C41-90FE-2C80BB1441DE}" type="presParOf" srcId="{4E127E71-8A37-4556-ABD2-1AA4B9A9CDD5}" destId="{143B7056-2A4D-44F5-A302-2A1C15D6344B}" srcOrd="2" destOrd="0" presId="urn:microsoft.com/office/officeart/2005/8/layout/default#1"/>
    <dgm:cxn modelId="{2572C5B3-DA74-4594-979E-1F350048A914}" type="presParOf" srcId="{4E127E71-8A37-4556-ABD2-1AA4B9A9CDD5}" destId="{DEAAEE80-8230-4796-ADA8-822FD0E868D3}" srcOrd="3" destOrd="0" presId="urn:microsoft.com/office/officeart/2005/8/layout/default#1"/>
    <dgm:cxn modelId="{85107569-2F1F-4439-8D26-E9BA5D9E25E8}" type="presParOf" srcId="{4E127E71-8A37-4556-ABD2-1AA4B9A9CDD5}" destId="{E295CC44-919D-48CB-85BB-114A7FB00E59}" srcOrd="4" destOrd="0" presId="urn:microsoft.com/office/officeart/2005/8/layout/default#1"/>
    <dgm:cxn modelId="{837FF9B9-AEFD-464C-A3B8-69EEC97B21A6}" type="presParOf" srcId="{4E127E71-8A37-4556-ABD2-1AA4B9A9CDD5}" destId="{021819AF-C1AF-4B94-96EC-D11EDDBA9D78}" srcOrd="5" destOrd="0" presId="urn:microsoft.com/office/officeart/2005/8/layout/default#1"/>
    <dgm:cxn modelId="{B80296C3-A84E-461C-9788-5E973C0262A1}" type="presParOf" srcId="{4E127E71-8A37-4556-ABD2-1AA4B9A9CDD5}" destId="{9D905135-38FB-4207-8A67-03A01A9F1243}" srcOrd="6" destOrd="0" presId="urn:microsoft.com/office/officeart/2005/8/layout/defaul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9583E97-A443-4583-B963-F84084833910}">
      <dsp:nvSpPr>
        <dsp:cNvPr id="0" name=""/>
        <dsp:cNvSpPr/>
      </dsp:nvSpPr>
      <dsp:spPr>
        <a:xfrm>
          <a:off x="744" y="145603"/>
          <a:ext cx="2902148" cy="174128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kern="1200" dirty="0" smtClean="0"/>
            <a:t>Freely = Free</a:t>
          </a:r>
          <a:endParaRPr lang="en-US" sz="3200" kern="1200" dirty="0"/>
        </a:p>
      </dsp:txBody>
      <dsp:txXfrm>
        <a:off x="744" y="145603"/>
        <a:ext cx="2902148" cy="1741289"/>
      </dsp:txXfrm>
    </dsp:sp>
    <dsp:sp modelId="{143B7056-2A4D-44F5-A302-2A1C15D6344B}">
      <dsp:nvSpPr>
        <dsp:cNvPr id="0" name=""/>
        <dsp:cNvSpPr/>
      </dsp:nvSpPr>
      <dsp:spPr>
        <a:xfrm>
          <a:off x="3193107" y="145603"/>
          <a:ext cx="2902148" cy="174128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kern="1200" dirty="0" smtClean="0"/>
            <a:t>Unconditionally = Total</a:t>
          </a:r>
          <a:endParaRPr lang="en-US" sz="3200" kern="1200" dirty="0"/>
        </a:p>
      </dsp:txBody>
      <dsp:txXfrm>
        <a:off x="3193107" y="145603"/>
        <a:ext cx="2902148" cy="1741289"/>
      </dsp:txXfrm>
    </dsp:sp>
    <dsp:sp modelId="{E295CC44-919D-48CB-85BB-114A7FB00E59}">
      <dsp:nvSpPr>
        <dsp:cNvPr id="0" name=""/>
        <dsp:cNvSpPr/>
      </dsp:nvSpPr>
      <dsp:spPr>
        <a:xfrm>
          <a:off x="744" y="2177107"/>
          <a:ext cx="2902148" cy="174128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kern="1200" dirty="0" smtClean="0"/>
            <a:t>Fidelity &amp; Indissolubility = Faithful</a:t>
          </a:r>
          <a:endParaRPr lang="en-US" sz="3200" kern="1200" dirty="0"/>
        </a:p>
      </dsp:txBody>
      <dsp:txXfrm>
        <a:off x="744" y="2177107"/>
        <a:ext cx="2902148" cy="1741289"/>
      </dsp:txXfrm>
    </dsp:sp>
    <dsp:sp modelId="{9D905135-38FB-4207-8A67-03A01A9F1243}">
      <dsp:nvSpPr>
        <dsp:cNvPr id="0" name=""/>
        <dsp:cNvSpPr/>
      </dsp:nvSpPr>
      <dsp:spPr>
        <a:xfrm>
          <a:off x="3193107" y="2177107"/>
          <a:ext cx="2902148" cy="174128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kern="1200" dirty="0" smtClean="0"/>
            <a:t>Children = Fruitful</a:t>
          </a:r>
          <a:endParaRPr lang="en-US" sz="3200" kern="1200" dirty="0"/>
        </a:p>
      </dsp:txBody>
      <dsp:txXfrm>
        <a:off x="3193107" y="2177107"/>
        <a:ext cx="2902148" cy="1741289"/>
      </dsp:txXfrm>
    </dsp:sp>
  </dsp:spTree>
</dsp:drawing>
</file>

<file path=ppt/diagrams/layout1.xml><?xml version="1.0" encoding="utf-8"?>
<dgm:layoutDef xmlns:dgm="http://schemas.openxmlformats.org/drawingml/2006/diagram" xmlns:a="http://schemas.openxmlformats.org/drawingml/2006/main" uniqueId="urn:microsoft.com/office/officeart/2005/8/layout/default#1">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9994AD-5C8A-4704-881C-08265AE98CF7}" type="datetimeFigureOut">
              <a:rPr lang="en-US" smtClean="0"/>
              <a:pPr/>
              <a:t>12/30/2025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38CD9D8-0243-402E-958D-E833C9370F95}" type="slidenum">
              <a:rPr lang="en-US" smtClean="0"/>
              <a:pPr/>
              <a:t>‹#›</a:t>
            </a:fld>
            <a:endParaRPr lang="en-US"/>
          </a:p>
        </p:txBody>
      </p:sp>
    </p:spTree>
    <p:extLst>
      <p:ext uri="{BB962C8B-B14F-4D97-AF65-F5344CB8AC3E}">
        <p14:creationId xmlns:p14="http://schemas.microsoft.com/office/powerpoint/2010/main" xmlns="" val="20052521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8EACDA9-B9E3-40AC-94E9-AD21BFE51A1E}" type="slidenum">
              <a:rPr lang="en-US" smtClean="0"/>
              <a:pPr/>
              <a:t>2</a:t>
            </a:fld>
            <a:endParaRPr lang="en-US"/>
          </a:p>
        </p:txBody>
      </p:sp>
    </p:spTree>
    <p:extLst>
      <p:ext uri="{BB962C8B-B14F-4D97-AF65-F5344CB8AC3E}">
        <p14:creationId xmlns:p14="http://schemas.microsoft.com/office/powerpoint/2010/main" xmlns="" val="39212238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725C1A1-E58F-4E25-8A31-9693B7109110}" type="datetimeFigureOut">
              <a:rPr lang="en-US" smtClean="0"/>
              <a:pPr/>
              <a:t>12/30/2025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D51514-B095-4C35-91DC-E747C2C6F221}" type="slidenum">
              <a:rPr lang="en-US" smtClean="0"/>
              <a:pPr/>
              <a:t>‹#›</a:t>
            </a:fld>
            <a:endParaRPr lang="en-US"/>
          </a:p>
        </p:txBody>
      </p:sp>
    </p:spTree>
    <p:extLst>
      <p:ext uri="{BB962C8B-B14F-4D97-AF65-F5344CB8AC3E}">
        <p14:creationId xmlns:p14="http://schemas.microsoft.com/office/powerpoint/2010/main" xmlns="" val="773381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25C1A1-E58F-4E25-8A31-9693B7109110}" type="datetimeFigureOut">
              <a:rPr lang="en-US" smtClean="0"/>
              <a:pPr/>
              <a:t>12/30/2025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D51514-B095-4C35-91DC-E747C2C6F221}" type="slidenum">
              <a:rPr lang="en-US" smtClean="0"/>
              <a:pPr/>
              <a:t>‹#›</a:t>
            </a:fld>
            <a:endParaRPr lang="en-US"/>
          </a:p>
        </p:txBody>
      </p:sp>
    </p:spTree>
    <p:extLst>
      <p:ext uri="{BB962C8B-B14F-4D97-AF65-F5344CB8AC3E}">
        <p14:creationId xmlns:p14="http://schemas.microsoft.com/office/powerpoint/2010/main" xmlns="" val="688481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25C1A1-E58F-4E25-8A31-9693B7109110}" type="datetimeFigureOut">
              <a:rPr lang="en-US" smtClean="0"/>
              <a:pPr/>
              <a:t>12/30/2025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D51514-B095-4C35-91DC-E747C2C6F221}" type="slidenum">
              <a:rPr lang="en-US" smtClean="0"/>
              <a:pPr/>
              <a:t>‹#›</a:t>
            </a:fld>
            <a:endParaRPr lang="en-US"/>
          </a:p>
        </p:txBody>
      </p:sp>
    </p:spTree>
    <p:extLst>
      <p:ext uri="{BB962C8B-B14F-4D97-AF65-F5344CB8AC3E}">
        <p14:creationId xmlns:p14="http://schemas.microsoft.com/office/powerpoint/2010/main" xmlns="" val="30190853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25C1A1-E58F-4E25-8A31-9693B7109110}" type="datetimeFigureOut">
              <a:rPr lang="en-US" smtClean="0"/>
              <a:pPr/>
              <a:t>12/30/2025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D51514-B095-4C35-91DC-E747C2C6F221}" type="slidenum">
              <a:rPr lang="en-US" smtClean="0"/>
              <a:pPr/>
              <a:t>‹#›</a:t>
            </a:fld>
            <a:endParaRPr lang="en-US"/>
          </a:p>
        </p:txBody>
      </p:sp>
    </p:spTree>
    <p:extLst>
      <p:ext uri="{BB962C8B-B14F-4D97-AF65-F5344CB8AC3E}">
        <p14:creationId xmlns:p14="http://schemas.microsoft.com/office/powerpoint/2010/main" xmlns="" val="19253864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725C1A1-E58F-4E25-8A31-9693B7109110}" type="datetimeFigureOut">
              <a:rPr lang="en-US" smtClean="0"/>
              <a:pPr/>
              <a:t>12/30/2025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D51514-B095-4C35-91DC-E747C2C6F221}" type="slidenum">
              <a:rPr lang="en-US" smtClean="0"/>
              <a:pPr/>
              <a:t>‹#›</a:t>
            </a:fld>
            <a:endParaRPr lang="en-US"/>
          </a:p>
        </p:txBody>
      </p:sp>
    </p:spTree>
    <p:extLst>
      <p:ext uri="{BB962C8B-B14F-4D97-AF65-F5344CB8AC3E}">
        <p14:creationId xmlns:p14="http://schemas.microsoft.com/office/powerpoint/2010/main" xmlns="" val="16700645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725C1A1-E58F-4E25-8A31-9693B7109110}" type="datetimeFigureOut">
              <a:rPr lang="en-US" smtClean="0"/>
              <a:pPr/>
              <a:t>12/30/2025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D51514-B095-4C35-91DC-E747C2C6F221}" type="slidenum">
              <a:rPr lang="en-US" smtClean="0"/>
              <a:pPr/>
              <a:t>‹#›</a:t>
            </a:fld>
            <a:endParaRPr lang="en-US"/>
          </a:p>
        </p:txBody>
      </p:sp>
    </p:spTree>
    <p:extLst>
      <p:ext uri="{BB962C8B-B14F-4D97-AF65-F5344CB8AC3E}">
        <p14:creationId xmlns:p14="http://schemas.microsoft.com/office/powerpoint/2010/main" xmlns="" val="18917030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725C1A1-E58F-4E25-8A31-9693B7109110}" type="datetimeFigureOut">
              <a:rPr lang="en-US" smtClean="0"/>
              <a:pPr/>
              <a:t>12/30/2025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CD51514-B095-4C35-91DC-E747C2C6F221}" type="slidenum">
              <a:rPr lang="en-US" smtClean="0"/>
              <a:pPr/>
              <a:t>‹#›</a:t>
            </a:fld>
            <a:endParaRPr lang="en-US"/>
          </a:p>
        </p:txBody>
      </p:sp>
    </p:spTree>
    <p:extLst>
      <p:ext uri="{BB962C8B-B14F-4D97-AF65-F5344CB8AC3E}">
        <p14:creationId xmlns:p14="http://schemas.microsoft.com/office/powerpoint/2010/main" xmlns="" val="1540872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725C1A1-E58F-4E25-8A31-9693B7109110}" type="datetimeFigureOut">
              <a:rPr lang="en-US" smtClean="0"/>
              <a:pPr/>
              <a:t>12/30/2025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CD51514-B095-4C35-91DC-E747C2C6F221}" type="slidenum">
              <a:rPr lang="en-US" smtClean="0"/>
              <a:pPr/>
              <a:t>‹#›</a:t>
            </a:fld>
            <a:endParaRPr lang="en-US"/>
          </a:p>
        </p:txBody>
      </p:sp>
    </p:spTree>
    <p:extLst>
      <p:ext uri="{BB962C8B-B14F-4D97-AF65-F5344CB8AC3E}">
        <p14:creationId xmlns:p14="http://schemas.microsoft.com/office/powerpoint/2010/main" xmlns="" val="28135172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25C1A1-E58F-4E25-8A31-9693B7109110}" type="datetimeFigureOut">
              <a:rPr lang="en-US" smtClean="0"/>
              <a:pPr/>
              <a:t>12/30/2025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CD51514-B095-4C35-91DC-E747C2C6F221}" type="slidenum">
              <a:rPr lang="en-US" smtClean="0"/>
              <a:pPr/>
              <a:t>‹#›</a:t>
            </a:fld>
            <a:endParaRPr lang="en-US"/>
          </a:p>
        </p:txBody>
      </p:sp>
    </p:spTree>
    <p:extLst>
      <p:ext uri="{BB962C8B-B14F-4D97-AF65-F5344CB8AC3E}">
        <p14:creationId xmlns:p14="http://schemas.microsoft.com/office/powerpoint/2010/main" xmlns="" val="11605011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25C1A1-E58F-4E25-8A31-9693B7109110}" type="datetimeFigureOut">
              <a:rPr lang="en-US" smtClean="0"/>
              <a:pPr/>
              <a:t>12/30/2025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D51514-B095-4C35-91DC-E747C2C6F221}" type="slidenum">
              <a:rPr lang="en-US" smtClean="0"/>
              <a:pPr/>
              <a:t>‹#›</a:t>
            </a:fld>
            <a:endParaRPr lang="en-US"/>
          </a:p>
        </p:txBody>
      </p:sp>
    </p:spTree>
    <p:extLst>
      <p:ext uri="{BB962C8B-B14F-4D97-AF65-F5344CB8AC3E}">
        <p14:creationId xmlns:p14="http://schemas.microsoft.com/office/powerpoint/2010/main" xmlns="" val="5488095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25C1A1-E58F-4E25-8A31-9693B7109110}" type="datetimeFigureOut">
              <a:rPr lang="en-US" smtClean="0"/>
              <a:pPr/>
              <a:t>12/30/2025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D51514-B095-4C35-91DC-E747C2C6F221}" type="slidenum">
              <a:rPr lang="en-US" smtClean="0"/>
              <a:pPr/>
              <a:t>‹#›</a:t>
            </a:fld>
            <a:endParaRPr lang="en-US"/>
          </a:p>
        </p:txBody>
      </p:sp>
    </p:spTree>
    <p:extLst>
      <p:ext uri="{BB962C8B-B14F-4D97-AF65-F5344CB8AC3E}">
        <p14:creationId xmlns:p14="http://schemas.microsoft.com/office/powerpoint/2010/main" xmlns="" val="1617220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25C1A1-E58F-4E25-8A31-9693B7109110}" type="datetimeFigureOut">
              <a:rPr lang="en-US" smtClean="0"/>
              <a:pPr/>
              <a:t>12/30/2025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D51514-B095-4C35-91DC-E747C2C6F221}" type="slidenum">
              <a:rPr lang="en-US" smtClean="0"/>
              <a:pPr/>
              <a:t>‹#›</a:t>
            </a:fld>
            <a:endParaRPr lang="en-US"/>
          </a:p>
        </p:txBody>
      </p:sp>
    </p:spTree>
    <p:extLst>
      <p:ext uri="{BB962C8B-B14F-4D97-AF65-F5344CB8AC3E}">
        <p14:creationId xmlns:p14="http://schemas.microsoft.com/office/powerpoint/2010/main" xmlns="" val="35983611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Layout" Target="../slideLayouts/slideLayout2.xml"/><Relationship Id="rId1" Type="http://schemas.openxmlformats.org/officeDocument/2006/relationships/video" Target="file:///C:\Users\johnr\Videos\marriage%20prep\Two%20Brain%20spliced%20PP.mp4" TargetMode="External"/></Relationships>
</file>

<file path=ppt/slides/_rels/slide1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534400" cy="1143000"/>
          </a:xfrm>
        </p:spPr>
        <p:txBody>
          <a:bodyPr>
            <a:noAutofit/>
          </a:bodyPr>
          <a:lstStyle/>
          <a:p>
            <a:r>
              <a:rPr lang="en-US" b="1" dirty="0" smtClean="0">
                <a:solidFill>
                  <a:schemeClr val="accent2">
                    <a:lumMod val="75000"/>
                  </a:schemeClr>
                </a:solidFill>
              </a:rPr>
              <a:t>God Saw Everything He Had Made, and Behold, It Was Very Good!</a:t>
            </a:r>
          </a:p>
        </p:txBody>
      </p:sp>
      <p:pic>
        <p:nvPicPr>
          <p:cNvPr id="4" name="Content Placeholder 3" descr="garden of eden.jpg"/>
          <p:cNvPicPr>
            <a:picLocks noGrp="1" noChangeAspect="1"/>
          </p:cNvPicPr>
          <p:nvPr>
            <p:ph idx="1"/>
          </p:nvPr>
        </p:nvPicPr>
        <p:blipFill>
          <a:blip r:embed="rId2" cstate="print"/>
          <a:stretch>
            <a:fillRect/>
          </a:stretch>
        </p:blipFill>
        <p:spPr>
          <a:xfrm>
            <a:off x="1066800" y="2472531"/>
            <a:ext cx="7010400" cy="4385469"/>
          </a:xfr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lumMod val="75000"/>
                  </a:schemeClr>
                </a:solidFill>
              </a:rPr>
              <a:t>Exchange of Consent</a:t>
            </a:r>
            <a:endParaRPr lang="en-US" dirty="0">
              <a:solidFill>
                <a:schemeClr val="accent2">
                  <a:lumMod val="75000"/>
                </a:schemeClr>
              </a:solidFill>
            </a:endParaRPr>
          </a:p>
        </p:txBody>
      </p:sp>
      <p:sp>
        <p:nvSpPr>
          <p:cNvPr id="3" name="Content Placeholder 2"/>
          <p:cNvSpPr>
            <a:spLocks noGrp="1"/>
          </p:cNvSpPr>
          <p:nvPr>
            <p:ph idx="1"/>
          </p:nvPr>
        </p:nvSpPr>
        <p:spPr>
          <a:xfrm>
            <a:off x="457200" y="1219200"/>
            <a:ext cx="8229600" cy="5181600"/>
          </a:xfrm>
        </p:spPr>
        <p:txBody>
          <a:bodyPr>
            <a:normAutofit/>
          </a:bodyPr>
          <a:lstStyle/>
          <a:p>
            <a:endParaRPr lang="en-US" i="1" dirty="0" smtClean="0">
              <a:solidFill>
                <a:schemeClr val="accent1">
                  <a:lumMod val="75000"/>
                </a:schemeClr>
              </a:solidFill>
            </a:endParaRPr>
          </a:p>
          <a:p>
            <a:endParaRPr lang="en-US" i="1" dirty="0" smtClean="0">
              <a:solidFill>
                <a:schemeClr val="accent1">
                  <a:lumMod val="75000"/>
                </a:schemeClr>
              </a:solidFill>
            </a:endParaRPr>
          </a:p>
          <a:p>
            <a:r>
              <a:rPr lang="en-US" i="1" dirty="0" smtClean="0">
                <a:solidFill>
                  <a:schemeClr val="accent1">
                    <a:lumMod val="75000"/>
                  </a:schemeClr>
                </a:solidFill>
              </a:rPr>
              <a:t>Have the proper capacity to exchange consent and do so:</a:t>
            </a:r>
            <a:br>
              <a:rPr lang="en-US" i="1" dirty="0" smtClean="0">
                <a:solidFill>
                  <a:schemeClr val="accent1">
                    <a:lumMod val="75000"/>
                  </a:schemeClr>
                </a:solidFill>
              </a:rPr>
            </a:br>
            <a:r>
              <a:rPr lang="en-US" i="1" dirty="0" smtClean="0">
                <a:solidFill>
                  <a:schemeClr val="accent1">
                    <a:lumMod val="75000"/>
                  </a:schemeClr>
                </a:solidFill>
              </a:rPr>
              <a:t/>
            </a:r>
            <a:br>
              <a:rPr lang="en-US" i="1" dirty="0" smtClean="0">
                <a:solidFill>
                  <a:schemeClr val="accent1">
                    <a:lumMod val="75000"/>
                  </a:schemeClr>
                </a:solidFill>
              </a:rPr>
            </a:br>
            <a:r>
              <a:rPr lang="en-US" i="1" dirty="0" smtClean="0">
                <a:solidFill>
                  <a:schemeClr val="accent1">
                    <a:lumMod val="75000"/>
                  </a:schemeClr>
                </a:solidFill>
              </a:rPr>
              <a:t/>
            </a:r>
            <a:br>
              <a:rPr lang="en-US" i="1" dirty="0" smtClean="0">
                <a:solidFill>
                  <a:schemeClr val="accent1">
                    <a:lumMod val="75000"/>
                  </a:schemeClr>
                </a:solidFill>
              </a:rPr>
            </a:br>
            <a:endParaRPr lang="en-US" i="1" dirty="0" smtClean="0">
              <a:solidFill>
                <a:schemeClr val="accent1">
                  <a:lumMod val="75000"/>
                </a:schemeClr>
              </a:solidFill>
            </a:endParaRPr>
          </a:p>
          <a:p>
            <a:r>
              <a:rPr lang="en-US" i="1" dirty="0" smtClean="0">
                <a:solidFill>
                  <a:schemeClr val="accent1">
                    <a:lumMod val="75000"/>
                  </a:schemeClr>
                </a:solidFill>
              </a:rPr>
              <a:t>Consent to what the Church intends by marriage, that is:</a:t>
            </a:r>
            <a:endParaRPr lang="en-US" i="1" dirty="0">
              <a:solidFill>
                <a:schemeClr val="accent1">
                  <a:lumMod val="75000"/>
                </a:schemeClr>
              </a:solidFill>
            </a:endParaRPr>
          </a:p>
        </p:txBody>
      </p:sp>
      <p:graphicFrame>
        <p:nvGraphicFramePr>
          <p:cNvPr id="6" name="Diagram 5"/>
          <p:cNvGraphicFramePr/>
          <p:nvPr>
            <p:extLst>
              <p:ext uri="{D42A27DB-BD31-4B8C-83A1-F6EECF244321}">
                <p14:modId xmlns="" xmlns:p14="http://schemas.microsoft.com/office/powerpoint/2010/main" val="2952899035"/>
              </p:ext>
            </p:extLst>
          </p:nvPr>
        </p:nvGraphicFramePr>
        <p:xfrm>
          <a:off x="1524000" y="21336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4093480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graphicEl>
                                              <a:dgm id="{69583E97-A443-4583-B963-F84084833910}"/>
                                            </p:graphicEl>
                                          </p:spTgt>
                                        </p:tgtEl>
                                        <p:attrNameLst>
                                          <p:attrName>style.visibility</p:attrName>
                                        </p:attrNameLst>
                                      </p:cBhvr>
                                      <p:to>
                                        <p:strVal val="visible"/>
                                      </p:to>
                                    </p:set>
                                    <p:animEffect transition="in" filter="fade">
                                      <p:cBhvr>
                                        <p:cTn id="7" dur="2000"/>
                                        <p:tgtEl>
                                          <p:spTgt spid="6">
                                            <p:graphicEl>
                                              <a:dgm id="{69583E97-A443-4583-B963-F84084833910}"/>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graphicEl>
                                              <a:dgm id="{143B7056-2A4D-44F5-A302-2A1C15D6344B}"/>
                                            </p:graphicEl>
                                          </p:spTgt>
                                        </p:tgtEl>
                                        <p:attrNameLst>
                                          <p:attrName>style.visibility</p:attrName>
                                        </p:attrNameLst>
                                      </p:cBhvr>
                                      <p:to>
                                        <p:strVal val="visible"/>
                                      </p:to>
                                    </p:set>
                                    <p:animEffect transition="in" filter="fade">
                                      <p:cBhvr>
                                        <p:cTn id="12" dur="2000"/>
                                        <p:tgtEl>
                                          <p:spTgt spid="6">
                                            <p:graphicEl>
                                              <a:dgm id="{143B7056-2A4D-44F5-A302-2A1C15D6344B}"/>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graphicEl>
                                              <a:dgm id="{E295CC44-919D-48CB-85BB-114A7FB00E59}"/>
                                            </p:graphicEl>
                                          </p:spTgt>
                                        </p:tgtEl>
                                        <p:attrNameLst>
                                          <p:attrName>style.visibility</p:attrName>
                                        </p:attrNameLst>
                                      </p:cBhvr>
                                      <p:to>
                                        <p:strVal val="visible"/>
                                      </p:to>
                                    </p:set>
                                    <p:animEffect transition="in" filter="fade">
                                      <p:cBhvr>
                                        <p:cTn id="17" dur="2000"/>
                                        <p:tgtEl>
                                          <p:spTgt spid="6">
                                            <p:graphicEl>
                                              <a:dgm id="{E295CC44-919D-48CB-85BB-114A7FB00E59}"/>
                                            </p:graphic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graphicEl>
                                              <a:dgm id="{9D905135-38FB-4207-8A67-03A01A9F1243}"/>
                                            </p:graphicEl>
                                          </p:spTgt>
                                        </p:tgtEl>
                                        <p:attrNameLst>
                                          <p:attrName>style.visibility</p:attrName>
                                        </p:attrNameLst>
                                      </p:cBhvr>
                                      <p:to>
                                        <p:strVal val="visible"/>
                                      </p:to>
                                    </p:set>
                                    <p:animEffect transition="in" filter="fade">
                                      <p:cBhvr>
                                        <p:cTn id="22" dur="2000"/>
                                        <p:tgtEl>
                                          <p:spTgt spid="6">
                                            <p:graphicEl>
                                              <a:dgm id="{9D905135-38FB-4207-8A67-03A01A9F1243}"/>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Sub>
          <a:bldDgm bld="one"/>
        </p:bldSub>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r>
              <a:rPr lang="en-US" b="1" dirty="0" smtClean="0">
                <a:solidFill>
                  <a:schemeClr val="accent2">
                    <a:lumMod val="75000"/>
                  </a:schemeClr>
                </a:solidFill>
              </a:rPr>
              <a:t>Sins Against Chastity</a:t>
            </a:r>
            <a:endParaRPr lang="en-US" b="1" dirty="0">
              <a:solidFill>
                <a:schemeClr val="accent2">
                  <a:lumMod val="75000"/>
                </a:schemeClr>
              </a:solidFill>
            </a:endParaRPr>
          </a:p>
        </p:txBody>
      </p:sp>
      <p:sp>
        <p:nvSpPr>
          <p:cNvPr id="3" name="TextBox 2"/>
          <p:cNvSpPr txBox="1"/>
          <p:nvPr/>
        </p:nvSpPr>
        <p:spPr>
          <a:xfrm>
            <a:off x="228600" y="914400"/>
            <a:ext cx="8686800" cy="5878532"/>
          </a:xfrm>
          <a:prstGeom prst="rect">
            <a:avLst/>
          </a:prstGeom>
          <a:noFill/>
        </p:spPr>
        <p:txBody>
          <a:bodyPr wrap="square" rtlCol="0">
            <a:spAutoFit/>
          </a:bodyPr>
          <a:lstStyle/>
          <a:p>
            <a:r>
              <a:rPr lang="en-US" sz="1400" b="1" i="1" dirty="0" smtClean="0">
                <a:solidFill>
                  <a:schemeClr val="accent1">
                    <a:lumMod val="50000"/>
                  </a:schemeClr>
                </a:solidFill>
              </a:rPr>
              <a:t>Lust</a:t>
            </a:r>
            <a:r>
              <a:rPr lang="en-US" sz="1400" i="1" dirty="0" smtClean="0">
                <a:solidFill>
                  <a:schemeClr val="accent1">
                    <a:lumMod val="50000"/>
                  </a:schemeClr>
                </a:solidFill>
              </a:rPr>
              <a:t> </a:t>
            </a:r>
            <a:r>
              <a:rPr lang="en-US" sz="1400" dirty="0" smtClean="0">
                <a:solidFill>
                  <a:schemeClr val="accent1">
                    <a:lumMod val="50000"/>
                  </a:schemeClr>
                </a:solidFill>
              </a:rPr>
              <a:t>is a “disordered desire for or an inordinate enjoyment of sexual pleasure,” especially when sought for itself (CCC, no. 2351). </a:t>
            </a:r>
            <a:r>
              <a:rPr lang="en-US" sz="1400" i="1" dirty="0" smtClean="0">
                <a:solidFill>
                  <a:schemeClr val="accent1">
                    <a:lumMod val="50000"/>
                  </a:schemeClr>
                </a:solidFill>
              </a:rPr>
              <a:t> </a:t>
            </a:r>
          </a:p>
          <a:p>
            <a:endParaRPr lang="en-US" sz="1400" dirty="0" smtClean="0">
              <a:solidFill>
                <a:schemeClr val="accent1">
                  <a:lumMod val="50000"/>
                </a:schemeClr>
              </a:solidFill>
            </a:endParaRPr>
          </a:p>
          <a:p>
            <a:r>
              <a:rPr lang="en-US" sz="1400" b="1" i="1" dirty="0" smtClean="0">
                <a:solidFill>
                  <a:schemeClr val="accent1">
                    <a:lumMod val="50000"/>
                  </a:schemeClr>
                </a:solidFill>
              </a:rPr>
              <a:t>Masturbation </a:t>
            </a:r>
            <a:r>
              <a:rPr lang="en-US" sz="1400" dirty="0" smtClean="0">
                <a:solidFill>
                  <a:schemeClr val="accent1">
                    <a:lumMod val="50000"/>
                  </a:schemeClr>
                </a:solidFill>
              </a:rPr>
              <a:t>is sinful because it misuses the gift of sexuality in an inherently selfish act, devoid of love. It is a problem for which a counselor, spiritual director, or a confessor can be of considerable help. A person often needs assistance to understand the causes of this behavior, which are often habitual or in response to emotional stress or unexamined underlying attitudes. </a:t>
            </a:r>
            <a:r>
              <a:rPr lang="en-US" sz="1400" i="1" dirty="0" smtClean="0">
                <a:solidFill>
                  <a:schemeClr val="accent1">
                    <a:lumMod val="50000"/>
                  </a:schemeClr>
                </a:solidFill>
              </a:rPr>
              <a:t> </a:t>
            </a:r>
          </a:p>
          <a:p>
            <a:endParaRPr lang="en-US" sz="1400" dirty="0" smtClean="0">
              <a:solidFill>
                <a:schemeClr val="accent1">
                  <a:lumMod val="50000"/>
                </a:schemeClr>
              </a:solidFill>
            </a:endParaRPr>
          </a:p>
          <a:p>
            <a:r>
              <a:rPr lang="en-US" sz="1400" b="1" i="1" dirty="0" smtClean="0">
                <a:solidFill>
                  <a:schemeClr val="accent1">
                    <a:lumMod val="50000"/>
                  </a:schemeClr>
                </a:solidFill>
              </a:rPr>
              <a:t>Fornication</a:t>
            </a:r>
            <a:r>
              <a:rPr lang="en-US" sz="1400" i="1" dirty="0" smtClean="0">
                <a:solidFill>
                  <a:schemeClr val="accent1">
                    <a:lumMod val="50000"/>
                  </a:schemeClr>
                </a:solidFill>
              </a:rPr>
              <a:t> </a:t>
            </a:r>
            <a:r>
              <a:rPr lang="en-US" sz="1400" dirty="0" smtClean="0">
                <a:solidFill>
                  <a:schemeClr val="accent1">
                    <a:lumMod val="50000"/>
                  </a:schemeClr>
                </a:solidFill>
              </a:rPr>
              <a:t>(sexual intercourse between unmarried persons) is sinful because it violates the dignity of persons and the nuptial meaning and purpose of sexuality, which is ordered only to the unitive and procreative goals of married people. </a:t>
            </a:r>
            <a:r>
              <a:rPr lang="en-US" sz="1400" i="1" dirty="0" smtClean="0">
                <a:solidFill>
                  <a:schemeClr val="accent1">
                    <a:lumMod val="50000"/>
                  </a:schemeClr>
                </a:solidFill>
              </a:rPr>
              <a:t> </a:t>
            </a:r>
          </a:p>
          <a:p>
            <a:endParaRPr lang="en-US" sz="1400" dirty="0" smtClean="0">
              <a:solidFill>
                <a:schemeClr val="accent1">
                  <a:lumMod val="50000"/>
                </a:schemeClr>
              </a:solidFill>
            </a:endParaRPr>
          </a:p>
          <a:p>
            <a:r>
              <a:rPr lang="en-US" sz="1400" b="1" i="1" dirty="0" smtClean="0">
                <a:solidFill>
                  <a:schemeClr val="accent1">
                    <a:lumMod val="50000"/>
                  </a:schemeClr>
                </a:solidFill>
              </a:rPr>
              <a:t>Pornography </a:t>
            </a:r>
            <a:r>
              <a:rPr lang="en-US" sz="1400" dirty="0" smtClean="0">
                <a:solidFill>
                  <a:schemeClr val="accent1">
                    <a:lumMod val="50000"/>
                  </a:schemeClr>
                </a:solidFill>
              </a:rPr>
              <a:t>(sexually explicit material) has become even more available through the Internet. This presents real difficulties for both individuals and society, as viewing pornography is not only sinful in itself but can also become an addiction and lead to dangerous sexual behaviors. It has also led to a greater exploitation of children as sexual objects.</a:t>
            </a:r>
            <a:r>
              <a:rPr lang="en-US" sz="1400" i="1" dirty="0" smtClean="0">
                <a:solidFill>
                  <a:schemeClr val="accent1">
                    <a:lumMod val="50000"/>
                  </a:schemeClr>
                </a:solidFill>
              </a:rPr>
              <a:t> </a:t>
            </a:r>
          </a:p>
          <a:p>
            <a:endParaRPr lang="en-US" sz="1400" dirty="0" smtClean="0">
              <a:solidFill>
                <a:schemeClr val="accent1">
                  <a:lumMod val="50000"/>
                </a:schemeClr>
              </a:solidFill>
            </a:endParaRPr>
          </a:p>
          <a:p>
            <a:r>
              <a:rPr lang="en-US" sz="1400" b="1" i="1" dirty="0" smtClean="0">
                <a:solidFill>
                  <a:schemeClr val="accent1">
                    <a:lumMod val="50000"/>
                  </a:schemeClr>
                </a:solidFill>
              </a:rPr>
              <a:t>Prostitution </a:t>
            </a:r>
            <a:r>
              <a:rPr lang="en-US" sz="1400" dirty="0" smtClean="0">
                <a:solidFill>
                  <a:schemeClr val="accent1">
                    <a:lumMod val="50000"/>
                  </a:schemeClr>
                </a:solidFill>
              </a:rPr>
              <a:t>reduces the person “to an instrument of sexual pleasure,” an object to be used. It increases the spread of sexually transmitted diseases. To protect innocent members of society, prostitution can legitimately be forbidden by civil authority. It is more prevalent where a culture exploits the physical and social vulnerability of women (CCC, no. 2355).</a:t>
            </a:r>
            <a:r>
              <a:rPr lang="en-US" sz="1400" i="1" dirty="0" smtClean="0">
                <a:solidFill>
                  <a:schemeClr val="accent1">
                    <a:lumMod val="50000"/>
                  </a:schemeClr>
                </a:solidFill>
              </a:rPr>
              <a:t> </a:t>
            </a:r>
          </a:p>
          <a:p>
            <a:endParaRPr lang="en-US" sz="1400" dirty="0" smtClean="0">
              <a:solidFill>
                <a:schemeClr val="accent1">
                  <a:lumMod val="50000"/>
                </a:schemeClr>
              </a:solidFill>
            </a:endParaRPr>
          </a:p>
          <a:p>
            <a:r>
              <a:rPr lang="en-US" sz="1400" b="1" i="1" dirty="0" smtClean="0">
                <a:solidFill>
                  <a:schemeClr val="accent1">
                    <a:lumMod val="50000"/>
                  </a:schemeClr>
                </a:solidFill>
              </a:rPr>
              <a:t>Rape</a:t>
            </a:r>
            <a:r>
              <a:rPr lang="en-US" sz="1400" i="1" dirty="0" smtClean="0">
                <a:solidFill>
                  <a:schemeClr val="accent1">
                    <a:lumMod val="50000"/>
                  </a:schemeClr>
                </a:solidFill>
              </a:rPr>
              <a:t> </a:t>
            </a:r>
            <a:r>
              <a:rPr lang="en-US" sz="1400" dirty="0" smtClean="0">
                <a:solidFill>
                  <a:schemeClr val="accent1">
                    <a:lumMod val="50000"/>
                  </a:schemeClr>
                </a:solidFill>
              </a:rPr>
              <a:t>is an act of violence in which a person forces a sexual act on an unwilling partner. “Rape deeply wounds the respect, freedom, and physical and moral integrity to which every person has a right. . . . It is always an intrinsically evil act” (CCC, no. 2356).</a:t>
            </a:r>
            <a:r>
              <a:rPr lang="en-US" sz="1400" i="1" dirty="0" smtClean="0">
                <a:solidFill>
                  <a:schemeClr val="accent1">
                    <a:lumMod val="50000"/>
                  </a:schemeClr>
                </a:solidFill>
              </a:rPr>
              <a:t> </a:t>
            </a:r>
            <a:endParaRPr lang="en-US" sz="1400" dirty="0" smtClean="0">
              <a:solidFill>
                <a:schemeClr val="accent1">
                  <a:lumMod val="50000"/>
                </a:schemeClr>
              </a:solidFill>
            </a:endParaRPr>
          </a:p>
          <a:p>
            <a:endParaRPr lang="en-US" sz="1200" dirty="0" smtClean="0"/>
          </a:p>
        </p:txBody>
      </p:sp>
    </p:spTree>
    <p:extLst>
      <p:ext uri="{BB962C8B-B14F-4D97-AF65-F5344CB8AC3E}">
        <p14:creationId xmlns="" xmlns:p14="http://schemas.microsoft.com/office/powerpoint/2010/main" val="9155667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chemeClr val="accent2">
                    <a:lumMod val="75000"/>
                  </a:schemeClr>
                </a:solidFill>
              </a:rPr>
              <a:t>The Tale of Two Brains Clip</a:t>
            </a:r>
            <a:endParaRPr lang="en-US" dirty="0">
              <a:solidFill>
                <a:schemeClr val="accent2">
                  <a:lumMod val="75000"/>
                </a:schemeClr>
              </a:solidFill>
            </a:endParaRPr>
          </a:p>
        </p:txBody>
      </p:sp>
      <p:pic>
        <p:nvPicPr>
          <p:cNvPr id="5" name="Two Brain spliced PP.mp4">
            <a:hlinkClick r:id="" action="ppaction://media"/>
          </p:cNvPr>
          <p:cNvPicPr>
            <a:picLocks noGrp="1" noRot="1" noChangeAspect="1"/>
          </p:cNvPicPr>
          <p:nvPr>
            <p:ph idx="1"/>
            <a:videoFile r:link="rId1"/>
          </p:nvPr>
        </p:nvPicPr>
        <p:blipFill>
          <a:blip r:embed="rId3" cstate="print"/>
          <a:stretch>
            <a:fillRect/>
          </a:stretch>
        </p:blipFill>
        <p:spPr>
          <a:xfrm>
            <a:off x="1143000" y="1447800"/>
            <a:ext cx="6934200" cy="4876800"/>
          </a:xfrm>
          <a:prstGeom prst="rect">
            <a:avLst/>
          </a:prstGeom>
        </p:spPr>
      </p:pic>
    </p:spTree>
    <p:extLst>
      <p:ext uri="{BB962C8B-B14F-4D97-AF65-F5344CB8AC3E}">
        <p14:creationId xmlns="" xmlns:p14="http://schemas.microsoft.com/office/powerpoint/2010/main" val="2582282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7" fill="hold" display="0">
                  <p:stCondLst>
                    <p:cond delay="indefinite"/>
                  </p:stCondLst>
                  <p:endCondLst>
                    <p:cond evt="onNext" delay="0">
                      <p:tgtEl>
                        <p:sldTgt/>
                      </p:tgtEl>
                    </p:cond>
                    <p:cond evt="onPrev" delay="0">
                      <p:tgtEl>
                        <p:sldTgt/>
                      </p:tgtEl>
                    </p:cond>
                  </p:endCondLst>
                </p:cTn>
                <p:tgtEl>
                  <p:spTgt spid="5"/>
                </p:tgtEl>
              </p:cMediaNode>
            </p:video>
            <p:seq concurrent="1" nextAc="seek">
              <p:cTn id="8" restart="whenNotActive" fill="hold" evtFilter="cancelBubble" nodeType="interactiveSeq">
                <p:stCondLst>
                  <p:cond evt="onClick" delay="0">
                    <p:tgtEl>
                      <p:spTgt spid="5"/>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5"/>
                                        </p:tgtEl>
                                      </p:cBhvr>
                                    </p:cmd>
                                  </p:childTnLst>
                                </p:cTn>
                              </p:par>
                            </p:childTnLst>
                          </p:cTn>
                        </p:par>
                      </p:childTnLst>
                    </p:cTn>
                  </p:par>
                </p:childTnLst>
              </p:cTn>
              <p:nextCondLst>
                <p:cond evt="onClick" delay="0">
                  <p:tgtEl>
                    <p:spTgt spid="5"/>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chemeClr val="accent2">
                    <a:lumMod val="75000"/>
                  </a:schemeClr>
                </a:solidFill>
              </a:rPr>
              <a:t/>
            </a:r>
            <a:br>
              <a:rPr lang="en-US" b="1" dirty="0" smtClean="0">
                <a:solidFill>
                  <a:schemeClr val="accent2">
                    <a:lumMod val="75000"/>
                  </a:schemeClr>
                </a:solidFill>
              </a:rPr>
            </a:br>
            <a:r>
              <a:rPr lang="en-US" b="1" dirty="0" smtClean="0">
                <a:solidFill>
                  <a:schemeClr val="accent2">
                    <a:lumMod val="75000"/>
                  </a:schemeClr>
                </a:solidFill>
              </a:rPr>
              <a:t>The Joy of Sexual Honesty Within Marriage</a:t>
            </a:r>
            <a:endParaRPr lang="en-US" b="1" dirty="0">
              <a:solidFill>
                <a:schemeClr val="accent2">
                  <a:lumMod val="75000"/>
                </a:schemeClr>
              </a:solidFill>
            </a:endParaRPr>
          </a:p>
        </p:txBody>
      </p:sp>
      <p:sp>
        <p:nvSpPr>
          <p:cNvPr id="3" name="Content Placeholder 2"/>
          <p:cNvSpPr>
            <a:spLocks noGrp="1"/>
          </p:cNvSpPr>
          <p:nvPr>
            <p:ph idx="1"/>
          </p:nvPr>
        </p:nvSpPr>
        <p:spPr>
          <a:xfrm>
            <a:off x="457200" y="1600200"/>
            <a:ext cx="8229600" cy="5029200"/>
          </a:xfrm>
        </p:spPr>
        <p:txBody>
          <a:bodyPr>
            <a:normAutofit/>
          </a:bodyPr>
          <a:lstStyle/>
          <a:p>
            <a:pPr algn="ctr">
              <a:buNone/>
            </a:pPr>
            <a:endParaRPr lang="en-US" b="1" dirty="0" smtClean="0">
              <a:solidFill>
                <a:schemeClr val="accent2">
                  <a:lumMod val="75000"/>
                </a:schemeClr>
              </a:solidFill>
            </a:endParaRPr>
          </a:p>
        </p:txBody>
      </p:sp>
      <p:pic>
        <p:nvPicPr>
          <p:cNvPr id="6" name="Picture 5" descr="wedding ring.jpg"/>
          <p:cNvPicPr>
            <a:picLocks noChangeAspect="1"/>
          </p:cNvPicPr>
          <p:nvPr/>
        </p:nvPicPr>
        <p:blipFill>
          <a:blip r:embed="rId2" cstate="print"/>
          <a:stretch>
            <a:fillRect/>
          </a:stretch>
        </p:blipFill>
        <p:spPr>
          <a:xfrm>
            <a:off x="2057400" y="2133600"/>
            <a:ext cx="5029199" cy="3962400"/>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943600"/>
          </a:xfrm>
        </p:spPr>
        <p:txBody>
          <a:bodyPr>
            <a:noAutofit/>
          </a:bodyPr>
          <a:lstStyle/>
          <a:p>
            <a:r>
              <a:rPr lang="en-US" sz="3600" b="1" i="1" u="sng" dirty="0" smtClean="0">
                <a:solidFill>
                  <a:schemeClr val="accent2">
                    <a:lumMod val="75000"/>
                  </a:schemeClr>
                </a:solidFill>
                <a:latin typeface="+mj-lt"/>
                <a:ea typeface="+mj-ea"/>
                <a:cs typeface="+mj-cs"/>
              </a:rPr>
              <a:t>Free</a:t>
            </a:r>
            <a:r>
              <a:rPr lang="en-US" sz="3600" b="1" dirty="0" smtClean="0">
                <a:solidFill>
                  <a:schemeClr val="accent2">
                    <a:lumMod val="75000"/>
                  </a:schemeClr>
                </a:solidFill>
                <a:latin typeface="+mj-lt"/>
                <a:ea typeface="+mj-ea"/>
                <a:cs typeface="+mj-cs"/>
              </a:rPr>
              <a:t>:</a:t>
            </a:r>
            <a:r>
              <a:rPr lang="en-US" sz="4400" b="1" dirty="0" smtClean="0">
                <a:solidFill>
                  <a:schemeClr val="accent2">
                    <a:lumMod val="75000"/>
                  </a:schemeClr>
                </a:solidFill>
                <a:latin typeface="+mj-lt"/>
                <a:ea typeface="+mj-ea"/>
                <a:cs typeface="+mj-cs"/>
              </a:rPr>
              <a:t> </a:t>
            </a:r>
            <a:r>
              <a:rPr lang="en-US" sz="2800" b="1" dirty="0" smtClean="0">
                <a:solidFill>
                  <a:schemeClr val="accent2">
                    <a:lumMod val="75000"/>
                  </a:schemeClr>
                </a:solidFill>
              </a:rPr>
              <a:t>Sexual honesty does not engage in manipulation, coercion, violence, or force. It does not demand sex, nor succumb to lust or uncontrollable passions.</a:t>
            </a:r>
          </a:p>
          <a:p>
            <a:r>
              <a:rPr lang="en-US" b="1" i="1" u="sng" dirty="0" smtClean="0">
                <a:solidFill>
                  <a:schemeClr val="accent2">
                    <a:lumMod val="75000"/>
                  </a:schemeClr>
                </a:solidFill>
              </a:rPr>
              <a:t>Total</a:t>
            </a:r>
            <a:r>
              <a:rPr lang="en-US" b="1" dirty="0" smtClean="0">
                <a:solidFill>
                  <a:schemeClr val="accent2">
                    <a:lumMod val="75000"/>
                  </a:schemeClr>
                </a:solidFill>
              </a:rPr>
              <a:t>:</a:t>
            </a:r>
            <a:r>
              <a:rPr lang="en-US" sz="2800" b="1" dirty="0" smtClean="0">
                <a:solidFill>
                  <a:schemeClr val="accent2">
                    <a:lumMod val="75000"/>
                  </a:schemeClr>
                </a:solidFill>
              </a:rPr>
              <a:t> Sexual honesty does not withhold anything (including one’s fertility), erect barriers, or create emotional distance. To love “totally” is to be vulnerable with one another, and to preserve the </a:t>
            </a:r>
            <a:r>
              <a:rPr lang="en-US" sz="2800" b="1" dirty="0" err="1" smtClean="0">
                <a:solidFill>
                  <a:schemeClr val="accent2">
                    <a:lumMod val="75000"/>
                  </a:schemeClr>
                </a:solidFill>
              </a:rPr>
              <a:t>unitive</a:t>
            </a:r>
            <a:r>
              <a:rPr lang="en-US" sz="2800" b="1" dirty="0" smtClean="0">
                <a:solidFill>
                  <a:schemeClr val="accent2">
                    <a:lumMod val="75000"/>
                  </a:schemeClr>
                </a:solidFill>
              </a:rPr>
              <a:t> and procreative aspects of sex; the husband achieves climax inside his wife, and tenderly provides for his wife’s climax within the sexual encounter.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3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3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943600"/>
          </a:xfrm>
        </p:spPr>
        <p:txBody>
          <a:bodyPr>
            <a:normAutofit fontScale="70000" lnSpcReduction="20000"/>
          </a:bodyPr>
          <a:lstStyle/>
          <a:p>
            <a:pPr>
              <a:lnSpc>
                <a:spcPct val="120000"/>
              </a:lnSpc>
            </a:pPr>
            <a:r>
              <a:rPr lang="en-US" sz="5100" b="1" i="1" u="sng" dirty="0" smtClean="0">
                <a:solidFill>
                  <a:schemeClr val="accent2">
                    <a:lumMod val="75000"/>
                  </a:schemeClr>
                </a:solidFill>
                <a:latin typeface="+mj-lt"/>
                <a:ea typeface="+mj-ea"/>
                <a:cs typeface="+mj-cs"/>
              </a:rPr>
              <a:t>Faithful</a:t>
            </a:r>
            <a:r>
              <a:rPr lang="en-US" sz="5100" b="1" dirty="0" smtClean="0">
                <a:solidFill>
                  <a:schemeClr val="accent2">
                    <a:lumMod val="75000"/>
                  </a:schemeClr>
                </a:solidFill>
                <a:latin typeface="+mj-lt"/>
                <a:ea typeface="+mj-ea"/>
                <a:cs typeface="+mj-cs"/>
              </a:rPr>
              <a:t>:</a:t>
            </a:r>
            <a:r>
              <a:rPr lang="en-US" dirty="0" smtClean="0"/>
              <a:t> </a:t>
            </a:r>
            <a:r>
              <a:rPr lang="en-US" sz="4000" b="1" dirty="0" smtClean="0">
                <a:solidFill>
                  <a:schemeClr val="accent2">
                    <a:lumMod val="75000"/>
                  </a:schemeClr>
                </a:solidFill>
              </a:rPr>
              <a:t>Sexual honesty demands single-hearted devotion in thought, word, and deed. Pornography, extramarital sex, emotional infidelity, and fantasizing about other people (in or out of the bedroom) are all offenses against fidelity.</a:t>
            </a:r>
          </a:p>
          <a:p>
            <a:pPr>
              <a:lnSpc>
                <a:spcPct val="120000"/>
              </a:lnSpc>
            </a:pPr>
            <a:r>
              <a:rPr lang="en-US" sz="5100" b="1" i="1" u="sng" dirty="0" smtClean="0">
                <a:solidFill>
                  <a:schemeClr val="accent2">
                    <a:lumMod val="75000"/>
                  </a:schemeClr>
                </a:solidFill>
                <a:latin typeface="+mj-lt"/>
                <a:ea typeface="+mj-ea"/>
                <a:cs typeface="+mj-cs"/>
              </a:rPr>
              <a:t>Fruitful</a:t>
            </a:r>
            <a:r>
              <a:rPr lang="en-US" sz="5100" b="1" dirty="0" smtClean="0">
                <a:solidFill>
                  <a:schemeClr val="accent2">
                    <a:lumMod val="75000"/>
                  </a:schemeClr>
                </a:solidFill>
                <a:latin typeface="+mj-lt"/>
                <a:ea typeface="+mj-ea"/>
                <a:cs typeface="+mj-cs"/>
              </a:rPr>
              <a:t>:</a:t>
            </a:r>
            <a:r>
              <a:rPr lang="en-US" dirty="0" smtClean="0"/>
              <a:t> </a:t>
            </a:r>
            <a:r>
              <a:rPr lang="en-US" sz="4000" b="1" dirty="0" smtClean="0">
                <a:solidFill>
                  <a:schemeClr val="accent2">
                    <a:lumMod val="75000"/>
                  </a:schemeClr>
                </a:solidFill>
              </a:rPr>
              <a:t>Sexual honesty requires couples to be open to receiving children from God through every act of sexual intercourse. Any act or method of sterilizing  the sexual act, including masturbation and all forms of contraception, is contrary to sexual honesty.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3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3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solidFill>
                  <a:schemeClr val="accent2">
                    <a:lumMod val="75000"/>
                  </a:schemeClr>
                </a:solidFill>
              </a:rPr>
              <a:t>The Contradiction of Contraception</a:t>
            </a:r>
          </a:p>
        </p:txBody>
      </p:sp>
      <p:sp>
        <p:nvSpPr>
          <p:cNvPr id="3" name="Content Placeholder 2"/>
          <p:cNvSpPr>
            <a:spLocks noGrp="1"/>
          </p:cNvSpPr>
          <p:nvPr>
            <p:ph idx="1"/>
          </p:nvPr>
        </p:nvSpPr>
        <p:spPr/>
        <p:txBody>
          <a:bodyPr>
            <a:normAutofit/>
          </a:bodyPr>
          <a:lstStyle/>
          <a:p>
            <a:pPr>
              <a:buNone/>
            </a:pPr>
            <a:endParaRPr lang="en-US" b="1" dirty="0" smtClean="0">
              <a:solidFill>
                <a:schemeClr val="accent2">
                  <a:lumMod val="75000"/>
                </a:schemeClr>
              </a:solidFill>
            </a:endParaRPr>
          </a:p>
          <a:p>
            <a:pPr>
              <a:buNone/>
            </a:pPr>
            <a:endParaRPr lang="en-US" b="1" dirty="0" smtClean="0">
              <a:solidFill>
                <a:schemeClr val="accent2">
                  <a:lumMod val="75000"/>
                </a:schemeClr>
              </a:solidFill>
            </a:endParaRPr>
          </a:p>
        </p:txBody>
      </p:sp>
      <p:pic>
        <p:nvPicPr>
          <p:cNvPr id="4" name="Picture 3" descr="contraception.jpe"/>
          <p:cNvPicPr>
            <a:picLocks noChangeAspect="1"/>
          </p:cNvPicPr>
          <p:nvPr/>
        </p:nvPicPr>
        <p:blipFill>
          <a:blip r:embed="rId2" cstate="print"/>
          <a:stretch>
            <a:fillRect/>
          </a:stretch>
        </p:blipFill>
        <p:spPr>
          <a:xfrm>
            <a:off x="685800" y="1447800"/>
            <a:ext cx="7543800" cy="3733800"/>
          </a:xfrm>
          <a:prstGeom prst="rect">
            <a:avLst/>
          </a:prstGeo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buNone/>
            </a:pPr>
            <a:endParaRPr lang="en-US" b="1" dirty="0" smtClean="0">
              <a:solidFill>
                <a:schemeClr val="accent2">
                  <a:lumMod val="75000"/>
                </a:schemeClr>
              </a:solidFill>
            </a:endParaRPr>
          </a:p>
          <a:p>
            <a:pPr algn="ctr">
              <a:buNone/>
            </a:pPr>
            <a:endParaRPr lang="en-US" b="1" dirty="0" smtClean="0">
              <a:solidFill>
                <a:schemeClr val="accent2">
                  <a:lumMod val="75000"/>
                </a:schemeClr>
              </a:solidFill>
            </a:endParaRPr>
          </a:p>
          <a:p>
            <a:pPr algn="ctr">
              <a:buNone/>
            </a:pPr>
            <a:endParaRPr lang="en-US" b="1" dirty="0" smtClean="0">
              <a:solidFill>
                <a:schemeClr val="accent2">
                  <a:lumMod val="75000"/>
                </a:schemeClr>
              </a:solidFill>
            </a:endParaRPr>
          </a:p>
          <a:p>
            <a:pPr algn="ctr">
              <a:buNone/>
            </a:pPr>
            <a:endParaRPr lang="en-US" b="1" dirty="0" smtClean="0">
              <a:solidFill>
                <a:schemeClr val="accent2">
                  <a:lumMod val="75000"/>
                </a:schemeClr>
              </a:solidFill>
            </a:endParaRPr>
          </a:p>
          <a:p>
            <a:pPr algn="ctr">
              <a:buNone/>
            </a:pPr>
            <a:endParaRPr lang="en-US" b="1" dirty="0" smtClean="0">
              <a:solidFill>
                <a:schemeClr val="accent2">
                  <a:lumMod val="75000"/>
                </a:schemeClr>
              </a:solidFill>
            </a:endParaRPr>
          </a:p>
          <a:p>
            <a:pPr algn="ctr">
              <a:buNone/>
            </a:pPr>
            <a:endParaRPr lang="en-US" b="1" dirty="0" smtClean="0">
              <a:solidFill>
                <a:schemeClr val="accent2">
                  <a:lumMod val="75000"/>
                </a:schemeClr>
              </a:solidFill>
            </a:endParaRPr>
          </a:p>
          <a:p>
            <a:pPr algn="ctr">
              <a:buNone/>
            </a:pPr>
            <a:endParaRPr lang="en-US" b="1" dirty="0" smtClean="0">
              <a:solidFill>
                <a:schemeClr val="accent2">
                  <a:lumMod val="75000"/>
                </a:schemeClr>
              </a:solidFill>
            </a:endParaRPr>
          </a:p>
          <a:p>
            <a:pPr algn="ctr">
              <a:buNone/>
            </a:pPr>
            <a:endParaRPr lang="en-US" b="1" dirty="0" smtClean="0">
              <a:solidFill>
                <a:schemeClr val="accent2">
                  <a:lumMod val="75000"/>
                </a:schemeClr>
              </a:solidFill>
            </a:endParaRPr>
          </a:p>
          <a:p>
            <a:r>
              <a:rPr lang="en-US" b="1" i="1" u="sng" dirty="0" smtClean="0">
                <a:solidFill>
                  <a:schemeClr val="accent2">
                    <a:lumMod val="75000"/>
                  </a:schemeClr>
                </a:solidFill>
              </a:rPr>
              <a:t>Total</a:t>
            </a:r>
            <a:r>
              <a:rPr lang="en-US" b="1" dirty="0" smtClean="0">
                <a:solidFill>
                  <a:schemeClr val="accent2">
                    <a:lumMod val="75000"/>
                  </a:schemeClr>
                </a:solidFill>
              </a:rPr>
              <a:t>:</a:t>
            </a:r>
            <a:r>
              <a:rPr lang="en-US" sz="2800" b="1" dirty="0" smtClean="0">
                <a:solidFill>
                  <a:schemeClr val="accent2">
                    <a:lumMod val="75000"/>
                  </a:schemeClr>
                </a:solidFill>
              </a:rPr>
              <a:t> Sexual honesty does not withhold anything (including one’s fertility), erect barriers, or create emotional distance. To love “totally” is to be vulnerable with one another, and to preserve the </a:t>
            </a:r>
            <a:r>
              <a:rPr lang="en-US" sz="2800" b="1" dirty="0" err="1" smtClean="0">
                <a:solidFill>
                  <a:schemeClr val="accent2">
                    <a:lumMod val="75000"/>
                  </a:schemeClr>
                </a:solidFill>
              </a:rPr>
              <a:t>unitive</a:t>
            </a:r>
            <a:r>
              <a:rPr lang="en-US" sz="2800" b="1" dirty="0" smtClean="0">
                <a:solidFill>
                  <a:schemeClr val="accent2">
                    <a:lumMod val="75000"/>
                  </a:schemeClr>
                </a:solidFill>
              </a:rPr>
              <a:t> and procreative aspects of sex; the husband achieves climax inside his wife, and tenderly provides for his wife’s climax within the sexual encounter.</a:t>
            </a:r>
          </a:p>
          <a:p>
            <a:pPr>
              <a:buNone/>
            </a:pPr>
            <a:endParaRPr lang="en-US" b="1" dirty="0" smtClean="0">
              <a:solidFill>
                <a:schemeClr val="accent2">
                  <a:lumMod val="75000"/>
                </a:schemeClr>
              </a:solidFill>
            </a:endParaRPr>
          </a:p>
          <a:p>
            <a:pPr>
              <a:buNone/>
            </a:pPr>
            <a:endParaRPr lang="en-US" b="1" dirty="0" smtClean="0">
              <a:solidFill>
                <a:schemeClr val="accent2">
                  <a:lumMod val="75000"/>
                </a:schemeClr>
              </a:solidFill>
            </a:endParaRPr>
          </a:p>
          <a:p>
            <a:pPr>
              <a:buNone/>
            </a:pPr>
            <a:endParaRPr lang="en-US" b="1" dirty="0" smtClean="0">
              <a:solidFill>
                <a:schemeClr val="accent2">
                  <a:lumMod val="75000"/>
                </a:schemeClr>
              </a:solidFill>
            </a:endParaRPr>
          </a:p>
          <a:p>
            <a:pPr>
              <a:buNone/>
            </a:pPr>
            <a:endParaRPr lang="en-US" b="1" dirty="0" smtClean="0">
              <a:solidFill>
                <a:schemeClr val="accent2">
                  <a:lumMod val="75000"/>
                </a:schemeClr>
              </a:solidFill>
            </a:endParaRPr>
          </a:p>
          <a:p>
            <a:pPr>
              <a:buNone/>
            </a:pPr>
            <a:endParaRPr lang="en-US" b="1" dirty="0" smtClean="0">
              <a:solidFill>
                <a:schemeClr val="accent2">
                  <a:lumMod val="75000"/>
                </a:schemeClr>
              </a:solidFill>
            </a:endParaRPr>
          </a:p>
          <a:p>
            <a:endParaRPr lang="en-US" dirty="0"/>
          </a:p>
        </p:txBody>
      </p:sp>
      <p:pic>
        <p:nvPicPr>
          <p:cNvPr id="4" name="Content Placeholder 3" descr="knocking.jpe"/>
          <p:cNvPicPr>
            <a:picLocks noGrp="1" noChangeAspect="1"/>
          </p:cNvPicPr>
          <p:nvPr>
            <p:ph idx="1"/>
          </p:nvPr>
        </p:nvPicPr>
        <p:blipFill>
          <a:blip r:embed="rId2" cstate="print"/>
          <a:stretch>
            <a:fillRect/>
          </a:stretch>
        </p:blipFill>
        <p:spPr>
          <a:xfrm>
            <a:off x="3733800" y="228600"/>
            <a:ext cx="5029200" cy="6248400"/>
          </a:xfrm>
        </p:spPr>
      </p:pic>
      <p:pic>
        <p:nvPicPr>
          <p:cNvPr id="5" name="Picture 4" descr="repent.jpe"/>
          <p:cNvPicPr>
            <a:picLocks noChangeAspect="1"/>
          </p:cNvPicPr>
          <p:nvPr/>
        </p:nvPicPr>
        <p:blipFill>
          <a:blip r:embed="rId3" cstate="print"/>
          <a:stretch>
            <a:fillRect/>
          </a:stretch>
        </p:blipFill>
        <p:spPr>
          <a:xfrm>
            <a:off x="457200" y="228600"/>
            <a:ext cx="3276600" cy="6248400"/>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5"/>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rot="16200000">
            <a:off x="5724866" y="2652877"/>
            <a:ext cx="1809549" cy="844456"/>
          </a:xfrm>
          <a:prstGeom prst="rect">
            <a:avLst/>
          </a:prstGeom>
        </p:spPr>
      </p:pic>
      <p:pic>
        <p:nvPicPr>
          <p:cNvPr id="13" name="Picture 12"/>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rot="16200000">
            <a:off x="889051" y="2652877"/>
            <a:ext cx="1809549" cy="844456"/>
          </a:xfrm>
          <a:prstGeom prst="rect">
            <a:avLst/>
          </a:prstGeom>
        </p:spPr>
      </p:pic>
      <p:pic>
        <p:nvPicPr>
          <p:cNvPr id="4" name="Picture 3"/>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rot="5400000">
            <a:off x="889053" y="3092598"/>
            <a:ext cx="1809549" cy="844456"/>
          </a:xfrm>
          <a:prstGeom prst="rect">
            <a:avLst/>
          </a:prstGeom>
        </p:spPr>
      </p:pic>
      <p:sp>
        <p:nvSpPr>
          <p:cNvPr id="20" name="Title 19"/>
          <p:cNvSpPr>
            <a:spLocks noGrp="1"/>
          </p:cNvSpPr>
          <p:nvPr>
            <p:ph type="title"/>
          </p:nvPr>
        </p:nvSpPr>
        <p:spPr>
          <a:xfrm>
            <a:off x="381000" y="1583827"/>
            <a:ext cx="8229600" cy="2468562"/>
          </a:xfrm>
        </p:spPr>
        <p:txBody>
          <a:bodyPr>
            <a:normAutofit fontScale="90000"/>
          </a:bodyPr>
          <a:lstStyle/>
          <a:p>
            <a:r>
              <a:rPr lang="en-US" sz="4700" dirty="0" smtClean="0"/>
              <a:t>Key Terms:</a:t>
            </a:r>
            <a:br>
              <a:rPr lang="en-US" sz="4700" dirty="0" smtClean="0"/>
            </a:br>
            <a:r>
              <a:rPr lang="en-US" dirty="0" smtClean="0"/>
              <a:t/>
            </a:r>
            <a:br>
              <a:rPr lang="en-US" dirty="0" smtClean="0"/>
            </a:br>
            <a:r>
              <a:rPr lang="en-US" dirty="0" smtClean="0"/>
              <a:t>Trinity</a:t>
            </a:r>
            <a:br>
              <a:rPr lang="en-US" dirty="0" smtClean="0"/>
            </a:br>
            <a:r>
              <a:rPr lang="en-US" dirty="0" smtClean="0"/>
              <a:t>Image and Likeness of God</a:t>
            </a:r>
            <a:endParaRPr lang="en-US" dirty="0"/>
          </a:p>
        </p:txBody>
      </p:sp>
      <p:sp>
        <p:nvSpPr>
          <p:cNvPr id="3" name="Content Placeholder 2"/>
          <p:cNvSpPr>
            <a:spLocks noGrp="1"/>
          </p:cNvSpPr>
          <p:nvPr>
            <p:ph idx="1"/>
          </p:nvPr>
        </p:nvSpPr>
        <p:spPr/>
        <p:txBody>
          <a:bodyPr/>
          <a:lstStyle/>
          <a:p>
            <a:endParaRPr lang="en-US" smtClean="0"/>
          </a:p>
          <a:p>
            <a:endParaRPr lang="en-US" dirty="0"/>
          </a:p>
        </p:txBody>
      </p:sp>
      <p:sp>
        <p:nvSpPr>
          <p:cNvPr id="6" name="TextBox 5"/>
          <p:cNvSpPr txBox="1"/>
          <p:nvPr/>
        </p:nvSpPr>
        <p:spPr>
          <a:xfrm>
            <a:off x="901361" y="1524000"/>
            <a:ext cx="1784931" cy="646331"/>
          </a:xfrm>
          <a:prstGeom prst="rect">
            <a:avLst/>
          </a:prstGeom>
          <a:noFill/>
        </p:spPr>
        <p:txBody>
          <a:bodyPr wrap="square" rtlCol="0">
            <a:spAutoFit/>
          </a:bodyPr>
          <a:lstStyle/>
          <a:p>
            <a:pPr algn="ctr"/>
            <a:r>
              <a:rPr lang="en-US" sz="3600" b="1" dirty="0" smtClean="0"/>
              <a:t>Father</a:t>
            </a:r>
            <a:endParaRPr lang="en-US" sz="3600" b="1" dirty="0"/>
          </a:p>
        </p:txBody>
      </p:sp>
      <p:sp>
        <p:nvSpPr>
          <p:cNvPr id="8" name="TextBox 7"/>
          <p:cNvSpPr txBox="1"/>
          <p:nvPr/>
        </p:nvSpPr>
        <p:spPr>
          <a:xfrm>
            <a:off x="1091860" y="4419600"/>
            <a:ext cx="1403931" cy="646331"/>
          </a:xfrm>
          <a:prstGeom prst="rect">
            <a:avLst/>
          </a:prstGeom>
          <a:noFill/>
        </p:spPr>
        <p:txBody>
          <a:bodyPr wrap="square" rtlCol="0">
            <a:spAutoFit/>
          </a:bodyPr>
          <a:lstStyle/>
          <a:p>
            <a:pPr algn="ctr"/>
            <a:r>
              <a:rPr lang="en-US" sz="3600" b="1" dirty="0" smtClean="0"/>
              <a:t>Son</a:t>
            </a:r>
            <a:endParaRPr lang="en-US" sz="3600" b="1" dirty="0"/>
          </a:p>
        </p:txBody>
      </p:sp>
      <p:sp>
        <p:nvSpPr>
          <p:cNvPr id="9" name="TextBox 8"/>
          <p:cNvSpPr txBox="1"/>
          <p:nvPr/>
        </p:nvSpPr>
        <p:spPr>
          <a:xfrm>
            <a:off x="304800" y="2818108"/>
            <a:ext cx="3213439" cy="646331"/>
          </a:xfrm>
          <a:prstGeom prst="rect">
            <a:avLst/>
          </a:prstGeom>
          <a:noFill/>
        </p:spPr>
        <p:txBody>
          <a:bodyPr wrap="square" rtlCol="0">
            <a:spAutoFit/>
          </a:bodyPr>
          <a:lstStyle/>
          <a:p>
            <a:pPr algn="ctr"/>
            <a:r>
              <a:rPr lang="en-US" sz="3600" b="1" dirty="0" smtClean="0"/>
              <a:t>Holy Spirit</a:t>
            </a:r>
            <a:endParaRPr lang="en-US" sz="3600" b="1" dirty="0"/>
          </a:p>
        </p:txBody>
      </p:sp>
      <p:sp>
        <p:nvSpPr>
          <p:cNvPr id="10" name="TextBox 9"/>
          <p:cNvSpPr txBox="1"/>
          <p:nvPr/>
        </p:nvSpPr>
        <p:spPr>
          <a:xfrm>
            <a:off x="5943600" y="1523999"/>
            <a:ext cx="1403931" cy="646331"/>
          </a:xfrm>
          <a:prstGeom prst="rect">
            <a:avLst/>
          </a:prstGeom>
          <a:noFill/>
        </p:spPr>
        <p:txBody>
          <a:bodyPr wrap="square" rtlCol="0">
            <a:spAutoFit/>
          </a:bodyPr>
          <a:lstStyle/>
          <a:p>
            <a:pPr algn="ctr"/>
            <a:r>
              <a:rPr lang="en-US" sz="3600" b="1" dirty="0" smtClean="0"/>
              <a:t>Man</a:t>
            </a:r>
            <a:endParaRPr lang="en-US" sz="3600" b="1" dirty="0"/>
          </a:p>
        </p:txBody>
      </p:sp>
      <p:sp>
        <p:nvSpPr>
          <p:cNvPr id="11" name="TextBox 10"/>
          <p:cNvSpPr txBox="1"/>
          <p:nvPr/>
        </p:nvSpPr>
        <p:spPr>
          <a:xfrm>
            <a:off x="5502565" y="4419599"/>
            <a:ext cx="2285999" cy="646331"/>
          </a:xfrm>
          <a:prstGeom prst="rect">
            <a:avLst/>
          </a:prstGeom>
          <a:noFill/>
        </p:spPr>
        <p:txBody>
          <a:bodyPr wrap="square" rtlCol="0">
            <a:spAutoFit/>
          </a:bodyPr>
          <a:lstStyle/>
          <a:p>
            <a:pPr algn="ctr"/>
            <a:r>
              <a:rPr lang="en-US" sz="3600" b="1" dirty="0" smtClean="0"/>
              <a:t>Woman</a:t>
            </a:r>
            <a:endParaRPr lang="en-US" sz="3600" b="1" dirty="0"/>
          </a:p>
        </p:txBody>
      </p:sp>
      <p:pic>
        <p:nvPicPr>
          <p:cNvPr id="12" name="Picture 11"/>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rot="5400000">
            <a:off x="5724866" y="3092597"/>
            <a:ext cx="1809549" cy="844456"/>
          </a:xfrm>
          <a:prstGeom prst="rect">
            <a:avLst/>
          </a:prstGeom>
        </p:spPr>
      </p:pic>
      <p:sp>
        <p:nvSpPr>
          <p:cNvPr id="14" name="TextBox 13"/>
          <p:cNvSpPr txBox="1"/>
          <p:nvPr/>
        </p:nvSpPr>
        <p:spPr>
          <a:xfrm>
            <a:off x="5869043" y="2818108"/>
            <a:ext cx="1553039" cy="646331"/>
          </a:xfrm>
          <a:prstGeom prst="rect">
            <a:avLst/>
          </a:prstGeom>
          <a:noFill/>
        </p:spPr>
        <p:txBody>
          <a:bodyPr wrap="square" rtlCol="0">
            <a:spAutoFit/>
          </a:bodyPr>
          <a:lstStyle/>
          <a:p>
            <a:pPr algn="ctr"/>
            <a:r>
              <a:rPr lang="en-US" sz="3600" b="1" dirty="0" smtClean="0"/>
              <a:t>Baby</a:t>
            </a:r>
            <a:endParaRPr lang="en-US" sz="3600" b="1" dirty="0"/>
          </a:p>
        </p:txBody>
      </p:sp>
      <p:pic>
        <p:nvPicPr>
          <p:cNvPr id="15" name="Picture 14"/>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1793827" y="181362"/>
            <a:ext cx="5010394" cy="6470989"/>
          </a:xfrm>
          <a:prstGeom prst="rect">
            <a:avLst/>
          </a:prstGeom>
          <a:effectLst>
            <a:softEdge rad="635000"/>
          </a:effectLst>
        </p:spPr>
      </p:pic>
    </p:spTree>
    <p:extLst>
      <p:ext uri="{BB962C8B-B14F-4D97-AF65-F5344CB8AC3E}">
        <p14:creationId xmlns:p14="http://schemas.microsoft.com/office/powerpoint/2010/main" xmlns="" val="118166250"/>
      </p:ext>
    </p:extLst>
  </p:cSld>
  <p:clrMapOvr>
    <a:masterClrMapping/>
  </p:clrMapOvr>
  <mc:AlternateContent xmlns:mc="http://schemas.openxmlformats.org/markup-compatibility/2006">
    <mc:Choice xmlns:p14="http://schemas.microsoft.com/office/powerpoint/2010/main" xmlns="" Requires="p14">
      <p:transition p14:dur="100">
        <p:cut/>
      </p:transition>
    </mc:Choice>
    <mc:Fallback>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grpId="0" nodeType="clickEffect">
                                  <p:stCondLst>
                                    <p:cond delay="0"/>
                                  </p:stCondLst>
                                  <p:childTnLst>
                                    <p:animEffect transition="out" filter="blinds(horizontal)">
                                      <p:cBhvr>
                                        <p:cTn id="6" dur="500"/>
                                        <p:tgtEl>
                                          <p:spTgt spid="20"/>
                                        </p:tgtEl>
                                      </p:cBhvr>
                                    </p:animEffect>
                                    <p:set>
                                      <p:cBhvr>
                                        <p:cTn id="7" dur="1" fill="hold">
                                          <p:stCondLst>
                                            <p:cond delay="499"/>
                                          </p:stCondLst>
                                        </p:cTn>
                                        <p:tgtEl>
                                          <p:spTgt spid="20"/>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8"/>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4"/>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13"/>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9"/>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11"/>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nodeType="clickEffect">
                                  <p:stCondLst>
                                    <p:cond delay="0"/>
                                  </p:stCondLst>
                                  <p:childTnLst>
                                    <p:set>
                                      <p:cBhvr>
                                        <p:cTn id="39" dur="1" fill="hold">
                                          <p:stCondLst>
                                            <p:cond delay="0"/>
                                          </p:stCondLst>
                                        </p:cTn>
                                        <p:tgtEl>
                                          <p:spTgt spid="12"/>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nodeType="clickEffect">
                                  <p:stCondLst>
                                    <p:cond delay="0"/>
                                  </p:stCondLst>
                                  <p:childTnLst>
                                    <p:set>
                                      <p:cBhvr>
                                        <p:cTn id="43" dur="1" fill="hold">
                                          <p:stCondLst>
                                            <p:cond delay="0"/>
                                          </p:stCondLst>
                                        </p:cTn>
                                        <p:tgtEl>
                                          <p:spTgt spid="16"/>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1" presetClass="entr" presetSubtype="0" fill="hold" grpId="0" nodeType="clickEffect">
                                  <p:stCondLst>
                                    <p:cond delay="0"/>
                                  </p:stCondLst>
                                  <p:childTnLst>
                                    <p:set>
                                      <p:cBhvr>
                                        <p:cTn id="47" dur="1" fill="hold">
                                          <p:stCondLst>
                                            <p:cond delay="0"/>
                                          </p:stCondLst>
                                        </p:cTn>
                                        <p:tgtEl>
                                          <p:spTgt spid="14"/>
                                        </p:tgtEl>
                                        <p:attrNameLst>
                                          <p:attrName>style.visibility</p:attrName>
                                        </p:attrNameLst>
                                      </p:cBhvr>
                                      <p:to>
                                        <p:strVal val="visible"/>
                                      </p:to>
                                    </p:set>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nodeType="clickEffect">
                                  <p:stCondLst>
                                    <p:cond delay="0"/>
                                  </p:stCondLst>
                                  <p:childTnLst>
                                    <p:set>
                                      <p:cBhvr>
                                        <p:cTn id="51"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8" grpId="0"/>
      <p:bldP spid="9" grpId="0"/>
      <p:bldP spid="10" grpId="0"/>
      <p:bldP spid="11" grpId="0"/>
      <p:bldP spid="1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lumMod val="75000"/>
                  </a:schemeClr>
                </a:solidFill>
              </a:rPr>
              <a:t>Loving as God Loves</a:t>
            </a:r>
            <a:endParaRPr lang="en-US" dirty="0"/>
          </a:p>
        </p:txBody>
      </p:sp>
      <p:sp>
        <p:nvSpPr>
          <p:cNvPr id="3" name="Content Placeholder 2"/>
          <p:cNvSpPr>
            <a:spLocks noGrp="1"/>
          </p:cNvSpPr>
          <p:nvPr>
            <p:ph idx="1"/>
          </p:nvPr>
        </p:nvSpPr>
        <p:spPr>
          <a:xfrm>
            <a:off x="457200" y="1371600"/>
            <a:ext cx="8229600" cy="5257800"/>
          </a:xfrm>
        </p:spPr>
        <p:txBody>
          <a:bodyPr>
            <a:normAutofit fontScale="85000" lnSpcReduction="20000"/>
          </a:bodyPr>
          <a:lstStyle/>
          <a:p>
            <a:pPr algn="ctr"/>
            <a:r>
              <a:rPr lang="en-US" sz="4600" b="1" u="sng" dirty="0" smtClean="0">
                <a:solidFill>
                  <a:schemeClr val="accent2">
                    <a:lumMod val="75000"/>
                  </a:schemeClr>
                </a:solidFill>
              </a:rPr>
              <a:t>FREE</a:t>
            </a:r>
            <a:br>
              <a:rPr lang="en-US" sz="4600" b="1" u="sng" dirty="0" smtClean="0">
                <a:solidFill>
                  <a:schemeClr val="accent2">
                    <a:lumMod val="75000"/>
                  </a:schemeClr>
                </a:solidFill>
              </a:rPr>
            </a:br>
            <a:r>
              <a:rPr lang="en-US" sz="4600" b="1" dirty="0" smtClean="0">
                <a:solidFill>
                  <a:schemeClr val="accent2">
                    <a:lumMod val="75000"/>
                  </a:schemeClr>
                </a:solidFill>
              </a:rPr>
              <a:t>+</a:t>
            </a:r>
          </a:p>
          <a:p>
            <a:pPr algn="ctr"/>
            <a:r>
              <a:rPr lang="en-US" sz="4600" b="1" u="sng" dirty="0" smtClean="0">
                <a:solidFill>
                  <a:schemeClr val="accent2">
                    <a:lumMod val="75000"/>
                  </a:schemeClr>
                </a:solidFill>
              </a:rPr>
              <a:t>TOTAL</a:t>
            </a:r>
            <a:br>
              <a:rPr lang="en-US" sz="4600" b="1" u="sng" dirty="0" smtClean="0">
                <a:solidFill>
                  <a:schemeClr val="accent2">
                    <a:lumMod val="75000"/>
                  </a:schemeClr>
                </a:solidFill>
              </a:rPr>
            </a:br>
            <a:r>
              <a:rPr lang="en-US" sz="4600" b="1" dirty="0" smtClean="0">
                <a:solidFill>
                  <a:schemeClr val="accent2">
                    <a:lumMod val="75000"/>
                  </a:schemeClr>
                </a:solidFill>
              </a:rPr>
              <a:t>+</a:t>
            </a:r>
          </a:p>
          <a:p>
            <a:pPr algn="ctr"/>
            <a:r>
              <a:rPr lang="en-US" sz="4600" b="1" u="sng" dirty="0" smtClean="0">
                <a:solidFill>
                  <a:schemeClr val="accent2">
                    <a:lumMod val="75000"/>
                  </a:schemeClr>
                </a:solidFill>
              </a:rPr>
              <a:t>FAITHFUL</a:t>
            </a:r>
            <a:br>
              <a:rPr lang="en-US" sz="4600" b="1" u="sng" dirty="0" smtClean="0">
                <a:solidFill>
                  <a:schemeClr val="accent2">
                    <a:lumMod val="75000"/>
                  </a:schemeClr>
                </a:solidFill>
              </a:rPr>
            </a:br>
            <a:r>
              <a:rPr lang="en-US" sz="4600" b="1" dirty="0" smtClean="0">
                <a:solidFill>
                  <a:schemeClr val="accent2">
                    <a:lumMod val="75000"/>
                  </a:schemeClr>
                </a:solidFill>
              </a:rPr>
              <a:t>+</a:t>
            </a:r>
          </a:p>
          <a:p>
            <a:pPr algn="ctr"/>
            <a:r>
              <a:rPr lang="en-US" sz="4600" b="1" u="sng" dirty="0" smtClean="0">
                <a:solidFill>
                  <a:schemeClr val="accent2">
                    <a:lumMod val="75000"/>
                  </a:schemeClr>
                </a:solidFill>
              </a:rPr>
              <a:t>FRUITFUL</a:t>
            </a:r>
            <a:r>
              <a:rPr lang="en-US" sz="4600" b="1" dirty="0" smtClean="0">
                <a:solidFill>
                  <a:schemeClr val="accent2">
                    <a:lumMod val="75000"/>
                  </a:schemeClr>
                </a:solidFill>
              </a:rPr>
              <a:t/>
            </a:r>
            <a:br>
              <a:rPr lang="en-US" sz="4600" b="1" dirty="0" smtClean="0">
                <a:solidFill>
                  <a:schemeClr val="accent2">
                    <a:lumMod val="75000"/>
                  </a:schemeClr>
                </a:solidFill>
              </a:rPr>
            </a:br>
            <a:r>
              <a:rPr lang="en-US" sz="7200" b="1" dirty="0" smtClean="0">
                <a:solidFill>
                  <a:schemeClr val="accent2">
                    <a:lumMod val="75000"/>
                  </a:schemeClr>
                </a:solidFill>
              </a:rPr>
              <a:t>=</a:t>
            </a:r>
          </a:p>
          <a:p>
            <a:pPr algn="ctr"/>
            <a:r>
              <a:rPr lang="en-US" sz="5200" b="1" dirty="0" smtClean="0">
                <a:solidFill>
                  <a:schemeClr val="accent5"/>
                </a:solidFill>
              </a:rPr>
              <a:t>MARRIAGE</a:t>
            </a:r>
            <a:endParaRPr lang="en-US" sz="5200" b="1" dirty="0">
              <a:solidFill>
                <a:schemeClr val="accent5"/>
              </a:solidFill>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chemeClr val="accent2">
                    <a:lumMod val="75000"/>
                  </a:schemeClr>
                </a:solidFill>
              </a:rPr>
              <a:t>God Gave Us Capacity to Choose</a:t>
            </a:r>
          </a:p>
        </p:txBody>
      </p:sp>
      <p:pic>
        <p:nvPicPr>
          <p:cNvPr id="4" name="Content Placeholder 3" descr="choice.jpg"/>
          <p:cNvPicPr>
            <a:picLocks noGrp="1" noChangeAspect="1"/>
          </p:cNvPicPr>
          <p:nvPr>
            <p:ph idx="1"/>
          </p:nvPr>
        </p:nvPicPr>
        <p:blipFill>
          <a:blip r:embed="rId2" cstate="print"/>
          <a:stretch>
            <a:fillRect/>
          </a:stretch>
        </p:blipFill>
        <p:spPr>
          <a:xfrm>
            <a:off x="685800" y="1828800"/>
            <a:ext cx="7772400" cy="4724399"/>
          </a:xfr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chemeClr val="accent2">
                    <a:lumMod val="75000"/>
                  </a:schemeClr>
                </a:solidFill>
              </a:rPr>
              <a:t>Entrance of Shame</a:t>
            </a:r>
          </a:p>
        </p:txBody>
      </p:sp>
      <p:pic>
        <p:nvPicPr>
          <p:cNvPr id="4" name="Content Placeholder 3" descr="fig-leaves.jpg"/>
          <p:cNvPicPr>
            <a:picLocks noGrp="1" noChangeAspect="1"/>
          </p:cNvPicPr>
          <p:nvPr>
            <p:ph idx="1"/>
          </p:nvPr>
        </p:nvPicPr>
        <p:blipFill>
          <a:blip r:embed="rId2" cstate="print"/>
          <a:stretch>
            <a:fillRect/>
          </a:stretch>
        </p:blipFill>
        <p:spPr>
          <a:xfrm>
            <a:off x="838200" y="1371600"/>
            <a:ext cx="6934200" cy="5257799"/>
          </a:xfr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lumMod val="75000"/>
                  </a:schemeClr>
                </a:solidFill>
              </a:rPr>
              <a:t>Christ Restores God’s Plan for Marriage</a:t>
            </a:r>
            <a:endParaRPr lang="en-US" sz="3600" dirty="0">
              <a:solidFill>
                <a:schemeClr val="accent2">
                  <a:lumMod val="75000"/>
                </a:schemeClr>
              </a:solidFill>
            </a:endParaRPr>
          </a:p>
        </p:txBody>
      </p:sp>
      <p:sp>
        <p:nvSpPr>
          <p:cNvPr id="3" name="Content Placeholder 2"/>
          <p:cNvSpPr>
            <a:spLocks noGrp="1"/>
          </p:cNvSpPr>
          <p:nvPr>
            <p:ph idx="1"/>
          </p:nvPr>
        </p:nvSpPr>
        <p:spPr>
          <a:xfrm>
            <a:off x="457200" y="1600200"/>
            <a:ext cx="8229600" cy="5257800"/>
          </a:xfrm>
        </p:spPr>
        <p:txBody>
          <a:bodyPr>
            <a:normAutofit/>
          </a:bodyPr>
          <a:lstStyle/>
          <a:p>
            <a:pPr algn="ctr"/>
            <a:endParaRPr lang="en-US" b="1" dirty="0" smtClean="0">
              <a:solidFill>
                <a:schemeClr val="accent2">
                  <a:lumMod val="75000"/>
                </a:schemeClr>
              </a:solidFill>
            </a:endParaRPr>
          </a:p>
          <a:p>
            <a:pPr algn="ctr"/>
            <a:endParaRPr lang="en-US" b="1" dirty="0" smtClean="0">
              <a:solidFill>
                <a:schemeClr val="accent2">
                  <a:lumMod val="75000"/>
                </a:schemeClr>
              </a:solidFill>
            </a:endParaRPr>
          </a:p>
          <a:p>
            <a:pPr algn="ctr"/>
            <a:endParaRPr lang="en-US" b="1" dirty="0" smtClean="0">
              <a:solidFill>
                <a:schemeClr val="accent2">
                  <a:lumMod val="75000"/>
                </a:schemeClr>
              </a:solidFill>
            </a:endParaRPr>
          </a:p>
          <a:p>
            <a:pPr algn="ctr"/>
            <a:endParaRPr lang="en-US" b="1" dirty="0" smtClean="0">
              <a:solidFill>
                <a:schemeClr val="accent2">
                  <a:lumMod val="75000"/>
                </a:schemeClr>
              </a:solidFill>
            </a:endParaRPr>
          </a:p>
          <a:p>
            <a:pPr algn="ctr"/>
            <a:endParaRPr lang="en-US" b="1" dirty="0" smtClean="0">
              <a:solidFill>
                <a:schemeClr val="accent2">
                  <a:lumMod val="75000"/>
                </a:schemeClr>
              </a:solidFill>
            </a:endParaRPr>
          </a:p>
          <a:p>
            <a:pPr algn="ctr"/>
            <a:endParaRPr lang="en-US" b="1" dirty="0" smtClean="0">
              <a:solidFill>
                <a:schemeClr val="accent2">
                  <a:lumMod val="75000"/>
                </a:schemeClr>
              </a:solidFill>
            </a:endParaRPr>
          </a:p>
          <a:p>
            <a:pPr algn="ctr"/>
            <a:endParaRPr lang="en-US" b="1" dirty="0" smtClean="0">
              <a:solidFill>
                <a:schemeClr val="accent2">
                  <a:lumMod val="75000"/>
                </a:schemeClr>
              </a:solidFill>
            </a:endParaRPr>
          </a:p>
          <a:p>
            <a:pPr algn="ctr"/>
            <a:endParaRPr lang="en-US" b="1" dirty="0" smtClean="0">
              <a:solidFill>
                <a:schemeClr val="accent2">
                  <a:lumMod val="75000"/>
                </a:schemeClr>
              </a:solidFill>
            </a:endParaRPr>
          </a:p>
        </p:txBody>
      </p:sp>
      <p:pic>
        <p:nvPicPr>
          <p:cNvPr id="6" name="Picture 5" descr="cana.jpg"/>
          <p:cNvPicPr>
            <a:picLocks noChangeAspect="1"/>
          </p:cNvPicPr>
          <p:nvPr/>
        </p:nvPicPr>
        <p:blipFill>
          <a:blip r:embed="rId2" cstate="print"/>
          <a:stretch>
            <a:fillRect/>
          </a:stretch>
        </p:blipFill>
        <p:spPr>
          <a:xfrm>
            <a:off x="762000" y="1524000"/>
            <a:ext cx="7620000" cy="4114799"/>
          </a:xfrm>
          <a:prstGeom prst="rect">
            <a:avLst/>
          </a:prstGeom>
        </p:spPr>
      </p:pic>
    </p:spTree>
    <p:extLst>
      <p:ext uri="{BB962C8B-B14F-4D97-AF65-F5344CB8AC3E}">
        <p14:creationId xmlns:p14="http://schemas.microsoft.com/office/powerpoint/2010/main" xmlns="" val="39548801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lumMod val="75000"/>
                  </a:schemeClr>
                </a:solidFill>
              </a:rPr>
              <a:t>To What are You Saying “I DO”?</a:t>
            </a:r>
            <a:endParaRPr lang="en-US" dirty="0">
              <a:solidFill>
                <a:schemeClr val="accent2">
                  <a:lumMod val="75000"/>
                </a:schemeClr>
              </a:solidFill>
            </a:endParaRPr>
          </a:p>
        </p:txBody>
      </p:sp>
      <p:pic>
        <p:nvPicPr>
          <p:cNvPr id="7" name="Content Placeholder 6" descr="DSC00108.JPG"/>
          <p:cNvPicPr>
            <a:picLocks noGrp="1" noChangeAspect="1"/>
          </p:cNvPicPr>
          <p:nvPr>
            <p:ph idx="1"/>
          </p:nvPr>
        </p:nvPicPr>
        <p:blipFill>
          <a:blip r:embed="rId2" cstate="print"/>
          <a:stretch>
            <a:fillRect/>
          </a:stretch>
        </p:blipFill>
        <p:spPr>
          <a:xfrm>
            <a:off x="1191496" y="1600200"/>
            <a:ext cx="6761007" cy="4525963"/>
          </a:xfrm>
        </p:spPr>
      </p:pic>
    </p:spTree>
    <p:extLst>
      <p:ext uri="{BB962C8B-B14F-4D97-AF65-F5344CB8AC3E}">
        <p14:creationId xmlns="" xmlns:p14="http://schemas.microsoft.com/office/powerpoint/2010/main" val="24952406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lumMod val="75000"/>
                  </a:schemeClr>
                </a:solidFill>
              </a:rPr>
              <a:t>Exchange of Consent</a:t>
            </a:r>
            <a:endParaRPr lang="en-US" dirty="0">
              <a:solidFill>
                <a:schemeClr val="accent2">
                  <a:lumMod val="75000"/>
                </a:schemeClr>
              </a:solidFill>
            </a:endParaRPr>
          </a:p>
        </p:txBody>
      </p:sp>
      <p:sp>
        <p:nvSpPr>
          <p:cNvPr id="3" name="Content Placeholder 2"/>
          <p:cNvSpPr>
            <a:spLocks noGrp="1"/>
          </p:cNvSpPr>
          <p:nvPr>
            <p:ph idx="1"/>
          </p:nvPr>
        </p:nvSpPr>
        <p:spPr>
          <a:xfrm>
            <a:off x="457200" y="1219200"/>
            <a:ext cx="8229600" cy="5181600"/>
          </a:xfrm>
        </p:spPr>
        <p:txBody>
          <a:bodyPr>
            <a:normAutofit fontScale="92500" lnSpcReduction="20000"/>
          </a:bodyPr>
          <a:lstStyle/>
          <a:p>
            <a:r>
              <a:rPr lang="en-US" dirty="0" smtClean="0">
                <a:solidFill>
                  <a:schemeClr val="accent2">
                    <a:lumMod val="75000"/>
                  </a:schemeClr>
                </a:solidFill>
              </a:rPr>
              <a:t>Have you come here freely and without reservation to give yourselves to each other in marriage? R/ I have.</a:t>
            </a:r>
          </a:p>
          <a:p>
            <a:r>
              <a:rPr lang="en-US" dirty="0" smtClean="0">
                <a:solidFill>
                  <a:schemeClr val="accent2">
                    <a:lumMod val="75000"/>
                  </a:schemeClr>
                </a:solidFill>
              </a:rPr>
              <a:t>Will you love and honor each other as man and wife for the rest of your lives? R/ I will.</a:t>
            </a:r>
          </a:p>
          <a:p>
            <a:r>
              <a:rPr lang="en-US" dirty="0" smtClean="0">
                <a:solidFill>
                  <a:schemeClr val="accent2">
                    <a:lumMod val="75000"/>
                  </a:schemeClr>
                </a:solidFill>
              </a:rPr>
              <a:t>Will you accept children lovingly from God and bring them up according to the law of Christ and his Church? </a:t>
            </a:r>
            <a:r>
              <a:rPr lang="en-US" dirty="0">
                <a:solidFill>
                  <a:schemeClr val="accent2">
                    <a:lumMod val="75000"/>
                  </a:schemeClr>
                </a:solidFill>
              </a:rPr>
              <a:t>R/ I will</a:t>
            </a:r>
            <a:r>
              <a:rPr lang="en-US" dirty="0" smtClean="0">
                <a:solidFill>
                  <a:schemeClr val="accent2">
                    <a:lumMod val="75000"/>
                  </a:schemeClr>
                </a:solidFill>
              </a:rPr>
              <a:t>.</a:t>
            </a:r>
          </a:p>
          <a:p>
            <a:r>
              <a:rPr lang="en-US" i="1" dirty="0" smtClean="0">
                <a:solidFill>
                  <a:schemeClr val="accent1">
                    <a:lumMod val="75000"/>
                  </a:schemeClr>
                </a:solidFill>
              </a:rPr>
              <a:t>I, ___ take you, ___ to be my wife/husband.  I promise to be true to you in good times and in bad, in sickness and in health, I will love you and honor you all the days of my life.</a:t>
            </a:r>
            <a:endParaRPr lang="en-US" i="1" dirty="0">
              <a:solidFill>
                <a:schemeClr val="accent1">
                  <a:lumMod val="75000"/>
                </a:schemeClr>
              </a:solidFill>
            </a:endParaRPr>
          </a:p>
        </p:txBody>
      </p:sp>
    </p:spTree>
    <p:extLst>
      <p:ext uri="{BB962C8B-B14F-4D97-AF65-F5344CB8AC3E}">
        <p14:creationId xmlns="" xmlns:p14="http://schemas.microsoft.com/office/powerpoint/2010/main" val="4093480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2">
                    <a:lumMod val="75000"/>
                  </a:schemeClr>
                </a:solidFill>
              </a:rPr>
              <a:t>What Makes a Marriage Valid</a:t>
            </a:r>
            <a:endParaRPr lang="en-US" b="1" dirty="0">
              <a:solidFill>
                <a:schemeClr val="accent2">
                  <a:lumMod val="75000"/>
                </a:schemeClr>
              </a:solidFill>
            </a:endParaRPr>
          </a:p>
        </p:txBody>
      </p:sp>
      <p:sp>
        <p:nvSpPr>
          <p:cNvPr id="3" name="Content Placeholder 2"/>
          <p:cNvSpPr>
            <a:spLocks noGrp="1"/>
          </p:cNvSpPr>
          <p:nvPr>
            <p:ph idx="1"/>
          </p:nvPr>
        </p:nvSpPr>
        <p:spPr/>
        <p:txBody>
          <a:bodyPr/>
          <a:lstStyle/>
          <a:p>
            <a:pPr algn="ctr">
              <a:buNone/>
            </a:pPr>
            <a:r>
              <a:rPr lang="en-US" b="1" dirty="0" smtClean="0">
                <a:solidFill>
                  <a:schemeClr val="accent2">
                    <a:lumMod val="75000"/>
                  </a:schemeClr>
                </a:solidFill>
              </a:rPr>
              <a:t>Shotgun </a:t>
            </a:r>
            <a:r>
              <a:rPr lang="en-US" b="1" smtClean="0">
                <a:solidFill>
                  <a:schemeClr val="accent2">
                    <a:lumMod val="75000"/>
                  </a:schemeClr>
                </a:solidFill>
              </a:rPr>
              <a:t>Wedding?</a:t>
            </a:r>
            <a:endParaRPr lang="en-US" b="1" dirty="0" smtClean="0">
              <a:solidFill>
                <a:schemeClr val="accent2">
                  <a:lumMod val="75000"/>
                </a:schemeClr>
              </a:solidFill>
            </a:endParaRPr>
          </a:p>
        </p:txBody>
      </p:sp>
      <p:pic>
        <p:nvPicPr>
          <p:cNvPr id="4" name="Picture 3" descr="shotgun1.jpg"/>
          <p:cNvPicPr>
            <a:picLocks noChangeAspect="1"/>
          </p:cNvPicPr>
          <p:nvPr/>
        </p:nvPicPr>
        <p:blipFill>
          <a:blip r:embed="rId2" cstate="print"/>
          <a:stretch>
            <a:fillRect/>
          </a:stretch>
        </p:blipFill>
        <p:spPr>
          <a:xfrm>
            <a:off x="914400" y="2362200"/>
            <a:ext cx="3124200" cy="3505200"/>
          </a:xfrm>
          <a:prstGeom prst="rect">
            <a:avLst/>
          </a:prstGeom>
        </p:spPr>
      </p:pic>
      <p:pic>
        <p:nvPicPr>
          <p:cNvPr id="5" name="Picture 4" descr="shotgun2.jpg"/>
          <p:cNvPicPr>
            <a:picLocks noChangeAspect="1"/>
          </p:cNvPicPr>
          <p:nvPr/>
        </p:nvPicPr>
        <p:blipFill>
          <a:blip r:embed="rId3" cstate="print"/>
          <a:stretch>
            <a:fillRect/>
          </a:stretch>
        </p:blipFill>
        <p:spPr>
          <a:xfrm>
            <a:off x="4495800" y="2362200"/>
            <a:ext cx="3810000" cy="3505200"/>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3867</TotalTime>
  <Words>499</Words>
  <Application>Microsoft Office PowerPoint</Application>
  <PresentationFormat>On-screen Show (4:3)</PresentationFormat>
  <Paragraphs>73</Paragraphs>
  <Slides>17</Slides>
  <Notes>1</Notes>
  <HiddenSlides>0</HiddenSlides>
  <MMClips>1</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God Saw Everything He Had Made, and Behold, It Was Very Good!</vt:lpstr>
      <vt:lpstr>Key Terms:  Trinity Image and Likeness of God</vt:lpstr>
      <vt:lpstr>Loving as God Loves</vt:lpstr>
      <vt:lpstr>God Gave Us Capacity to Choose</vt:lpstr>
      <vt:lpstr>Entrance of Shame</vt:lpstr>
      <vt:lpstr>Christ Restores God’s Plan for Marriage</vt:lpstr>
      <vt:lpstr>To What are You Saying “I DO”?</vt:lpstr>
      <vt:lpstr>Exchange of Consent</vt:lpstr>
      <vt:lpstr>What Makes a Marriage Valid</vt:lpstr>
      <vt:lpstr>Exchange of Consent</vt:lpstr>
      <vt:lpstr>Sins Against Chastity</vt:lpstr>
      <vt:lpstr>The Tale of Two Brains Clip</vt:lpstr>
      <vt:lpstr> The Joy of Sexual Honesty Within Marriage</vt:lpstr>
      <vt:lpstr>Slide 14</vt:lpstr>
      <vt:lpstr>Slide 15</vt:lpstr>
      <vt:lpstr>The Contradiction of Contraception</vt:lpstr>
      <vt:lpstr>        Total: Sexual honesty does not withhold anything (including one’s fertility), erect barriers, or create emotional distance. To love “totally” is to be vulnerable with one another, and to preserve the unitive and procreative aspects of sex; the husband achieves climax inside his wife, and tenderly provides for his wife’s climax within the sexual encounter.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Sacramentality</dc:title>
  <dc:creator>Exner Angela</dc:creator>
  <cp:lastModifiedBy>JOHN RAYMOND</cp:lastModifiedBy>
  <cp:revision>144</cp:revision>
  <dcterms:created xsi:type="dcterms:W3CDTF">2014-05-27T14:58:14Z</dcterms:created>
  <dcterms:modified xsi:type="dcterms:W3CDTF">2025-12-31T01:25:42Z</dcterms:modified>
</cp:coreProperties>
</file>